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sldIdLst>
    <p:sldId id="269" r:id="rId5"/>
    <p:sldId id="270" r:id="rId6"/>
    <p:sldId id="256" r:id="rId7"/>
    <p:sldId id="266" r:id="rId8"/>
    <p:sldId id="260" r:id="rId9"/>
    <p:sldId id="261" r:id="rId10"/>
    <p:sldId id="264" r:id="rId11"/>
    <p:sldId id="268" r:id="rId12"/>
    <p:sldId id="265" r:id="rId13"/>
    <p:sldId id="263" r:id="rId14"/>
    <p:sldId id="267" r:id="rId15"/>
    <p:sldId id="272" r:id="rId16"/>
    <p:sldId id="273" r:id="rId17"/>
    <p:sldId id="271" r:id="rId18"/>
    <p:sldId id="274" r:id="rId19"/>
    <p:sldId id="275" r:id="rId20"/>
    <p:sldId id="276" r:id="rId21"/>
    <p:sldId id="279" r:id="rId22"/>
    <p:sldId id="278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D2CB4A-D8D3-48FA-9756-1D88599B5CDC}" v="37" dt="2019-02-18T10:30:22.676"/>
    <p1510:client id="{9158BC61-00A9-4DE0-97C6-763C35C91E7C}" v="2" dt="2019-02-18T10:36:50.6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4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Wilkinson" userId="74b4a8b4-505c-49a2-8d61-de0fa2c5ed66" providerId="ADAL" clId="{72D2CB4A-D8D3-48FA-9756-1D88599B5CDC}"/>
    <pc:docChg chg="addSld modSld">
      <pc:chgData name="Richard Wilkinson" userId="74b4a8b4-505c-49a2-8d61-de0fa2c5ed66" providerId="ADAL" clId="{72D2CB4A-D8D3-48FA-9756-1D88599B5CDC}" dt="2019-02-18T10:30:55.425" v="451" actId="255"/>
      <pc:docMkLst>
        <pc:docMk/>
      </pc:docMkLst>
      <pc:sldChg chg="addSp delSp modSp modAnim">
        <pc:chgData name="Richard Wilkinson" userId="74b4a8b4-505c-49a2-8d61-de0fa2c5ed66" providerId="ADAL" clId="{72D2CB4A-D8D3-48FA-9756-1D88599B5CDC}" dt="2019-02-18T10:18:51.648" v="102" actId="179"/>
        <pc:sldMkLst>
          <pc:docMk/>
          <pc:sldMk cId="2933940168" sldId="270"/>
        </pc:sldMkLst>
        <pc:spChg chg="add del mod">
          <ac:chgData name="Richard Wilkinson" userId="74b4a8b4-505c-49a2-8d61-de0fa2c5ed66" providerId="ADAL" clId="{72D2CB4A-D8D3-48FA-9756-1D88599B5CDC}" dt="2019-02-18T10:18:35.268" v="99"/>
          <ac:spMkLst>
            <pc:docMk/>
            <pc:sldMk cId="2933940168" sldId="270"/>
            <ac:spMk id="2" creationId="{1EAFB624-52F3-4544-9A06-E3FCD49808AC}"/>
          </ac:spMkLst>
        </pc:spChg>
        <pc:spChg chg="add del mod">
          <ac:chgData name="Richard Wilkinson" userId="74b4a8b4-505c-49a2-8d61-de0fa2c5ed66" providerId="ADAL" clId="{72D2CB4A-D8D3-48FA-9756-1D88599B5CDC}" dt="2019-02-18T10:18:35.268" v="99"/>
          <ac:spMkLst>
            <pc:docMk/>
            <pc:sldMk cId="2933940168" sldId="270"/>
            <ac:spMk id="3" creationId="{88E5D727-43C2-40FB-A972-DA053215D965}"/>
          </ac:spMkLst>
        </pc:spChg>
        <pc:spChg chg="mod">
          <ac:chgData name="Richard Wilkinson" userId="74b4a8b4-505c-49a2-8d61-de0fa2c5ed66" providerId="ADAL" clId="{72D2CB4A-D8D3-48FA-9756-1D88599B5CDC}" dt="2019-02-18T10:18:51.648" v="102" actId="179"/>
          <ac:spMkLst>
            <pc:docMk/>
            <pc:sldMk cId="2933940168" sldId="270"/>
            <ac:spMk id="160" creationId="{00000000-0000-0000-0000-000000000000}"/>
          </ac:spMkLst>
        </pc:spChg>
      </pc:sldChg>
      <pc:sldChg chg="modSp">
        <pc:chgData name="Richard Wilkinson" userId="74b4a8b4-505c-49a2-8d61-de0fa2c5ed66" providerId="ADAL" clId="{72D2CB4A-D8D3-48FA-9756-1D88599B5CDC}" dt="2019-02-18T10:18:22.835" v="83" actId="20577"/>
        <pc:sldMkLst>
          <pc:docMk/>
          <pc:sldMk cId="3575653107" sldId="273"/>
        </pc:sldMkLst>
        <pc:spChg chg="mod">
          <ac:chgData name="Richard Wilkinson" userId="74b4a8b4-505c-49a2-8d61-de0fa2c5ed66" providerId="ADAL" clId="{72D2CB4A-D8D3-48FA-9756-1D88599B5CDC}" dt="2019-02-18T10:18:22.835" v="83" actId="20577"/>
          <ac:spMkLst>
            <pc:docMk/>
            <pc:sldMk cId="3575653107" sldId="273"/>
            <ac:spMk id="2" creationId="{00000000-0000-0000-0000-000000000000}"/>
          </ac:spMkLst>
        </pc:spChg>
      </pc:sldChg>
      <pc:sldChg chg="addSp modSp">
        <pc:chgData name="Richard Wilkinson" userId="74b4a8b4-505c-49a2-8d61-de0fa2c5ed66" providerId="ADAL" clId="{72D2CB4A-D8D3-48FA-9756-1D88599B5CDC}" dt="2019-02-18T10:30:55.425" v="451" actId="255"/>
        <pc:sldMkLst>
          <pc:docMk/>
          <pc:sldMk cId="715750543" sldId="276"/>
        </pc:sldMkLst>
        <pc:spChg chg="add mod">
          <ac:chgData name="Richard Wilkinson" userId="74b4a8b4-505c-49a2-8d61-de0fa2c5ed66" providerId="ADAL" clId="{72D2CB4A-D8D3-48FA-9756-1D88599B5CDC}" dt="2019-02-18T10:30:55.425" v="451" actId="255"/>
          <ac:spMkLst>
            <pc:docMk/>
            <pc:sldMk cId="715750543" sldId="276"/>
            <ac:spMk id="3" creationId="{57155619-997F-48A1-9B94-B5348163ACD9}"/>
          </ac:spMkLst>
        </pc:spChg>
      </pc:sldChg>
      <pc:sldChg chg="modSp add">
        <pc:chgData name="Richard Wilkinson" userId="74b4a8b4-505c-49a2-8d61-de0fa2c5ed66" providerId="ADAL" clId="{72D2CB4A-D8D3-48FA-9756-1D88599B5CDC}" dt="2019-02-18T10:30:14.964" v="440"/>
        <pc:sldMkLst>
          <pc:docMk/>
          <pc:sldMk cId="2283972601" sldId="278"/>
        </pc:sldMkLst>
        <pc:spChg chg="mod">
          <ac:chgData name="Richard Wilkinson" userId="74b4a8b4-505c-49a2-8d61-de0fa2c5ed66" providerId="ADAL" clId="{72D2CB4A-D8D3-48FA-9756-1D88599B5CDC}" dt="2019-02-18T10:30:10.407" v="439" actId="20577"/>
          <ac:spMkLst>
            <pc:docMk/>
            <pc:sldMk cId="2283972601" sldId="278"/>
            <ac:spMk id="2" creationId="{C36404E2-5035-44C5-9F4E-426DC9185A86}"/>
          </ac:spMkLst>
        </pc:spChg>
        <pc:spChg chg="mod">
          <ac:chgData name="Richard Wilkinson" userId="74b4a8b4-505c-49a2-8d61-de0fa2c5ed66" providerId="ADAL" clId="{72D2CB4A-D8D3-48FA-9756-1D88599B5CDC}" dt="2019-02-18T10:30:14.964" v="440"/>
          <ac:spMkLst>
            <pc:docMk/>
            <pc:sldMk cId="2283972601" sldId="278"/>
            <ac:spMk id="3" creationId="{2AC2C566-64F1-4A27-BA81-5AC6DFCB91A2}"/>
          </ac:spMkLst>
        </pc:spChg>
      </pc:sldChg>
    </pc:docChg>
  </pc:docChgLst>
  <pc:docChgLst>
    <pc:chgData name="Richard Wilkinson" userId="74b4a8b4-505c-49a2-8d61-de0fa2c5ed66" providerId="ADAL" clId="{9158BC61-00A9-4DE0-97C6-763C35C91E7C}"/>
    <pc:docChg chg="custSel addSld modSld">
      <pc:chgData name="Richard Wilkinson" userId="74b4a8b4-505c-49a2-8d61-de0fa2c5ed66" providerId="ADAL" clId="{9158BC61-00A9-4DE0-97C6-763C35C91E7C}" dt="2019-02-18T10:38:02.916" v="35" actId="1076"/>
      <pc:docMkLst>
        <pc:docMk/>
      </pc:docMkLst>
      <pc:sldChg chg="addSp delSp modSp add">
        <pc:chgData name="Richard Wilkinson" userId="74b4a8b4-505c-49a2-8d61-de0fa2c5ed66" providerId="ADAL" clId="{9158BC61-00A9-4DE0-97C6-763C35C91E7C}" dt="2019-02-18T10:38:02.916" v="35" actId="1076"/>
        <pc:sldMkLst>
          <pc:docMk/>
          <pc:sldMk cId="4274251204" sldId="279"/>
        </pc:sldMkLst>
        <pc:spChg chg="mod">
          <ac:chgData name="Richard Wilkinson" userId="74b4a8b4-505c-49a2-8d61-de0fa2c5ed66" providerId="ADAL" clId="{9158BC61-00A9-4DE0-97C6-763C35C91E7C}" dt="2019-02-18T10:37:07.571" v="27" actId="20577"/>
          <ac:spMkLst>
            <pc:docMk/>
            <pc:sldMk cId="4274251204" sldId="279"/>
            <ac:spMk id="2" creationId="{50F18659-35EA-4ABC-ADE0-36279C5A6C8B}"/>
          </ac:spMkLst>
        </pc:spChg>
        <pc:spChg chg="del">
          <ac:chgData name="Richard Wilkinson" userId="74b4a8b4-505c-49a2-8d61-de0fa2c5ed66" providerId="ADAL" clId="{9158BC61-00A9-4DE0-97C6-763C35C91E7C}" dt="2019-02-18T10:36:58.547" v="4" actId="478"/>
          <ac:spMkLst>
            <pc:docMk/>
            <pc:sldMk cId="4274251204" sldId="279"/>
            <ac:spMk id="3" creationId="{E2DE1B60-7D13-41A1-BBE0-658070A14546}"/>
          </ac:spMkLst>
        </pc:spChg>
        <pc:picChg chg="add mod">
          <ac:chgData name="Richard Wilkinson" userId="74b4a8b4-505c-49a2-8d61-de0fa2c5ed66" providerId="ADAL" clId="{9158BC61-00A9-4DE0-97C6-763C35C91E7C}" dt="2019-02-18T10:38:02.916" v="35" actId="1076"/>
          <ac:picMkLst>
            <pc:docMk/>
            <pc:sldMk cId="4274251204" sldId="279"/>
            <ac:picMk id="4" creationId="{7E32F739-2312-4425-9B0F-DB4C65D972C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263-BB8E-426B-87A1-5A318C10998D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F019-ED8A-4113-9E91-BA5EA6A75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76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263-BB8E-426B-87A1-5A318C10998D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F019-ED8A-4113-9E91-BA5EA6A75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61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263-BB8E-426B-87A1-5A318C10998D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F019-ED8A-4113-9E91-BA5EA6A75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742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97382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263-BB8E-426B-87A1-5A318C10998D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F019-ED8A-4113-9E91-BA5EA6A75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60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263-BB8E-426B-87A1-5A318C10998D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F019-ED8A-4113-9E91-BA5EA6A75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26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263-BB8E-426B-87A1-5A318C10998D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F019-ED8A-4113-9E91-BA5EA6A75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196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263-BB8E-426B-87A1-5A318C10998D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F019-ED8A-4113-9E91-BA5EA6A75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96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263-BB8E-426B-87A1-5A318C10998D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F019-ED8A-4113-9E91-BA5EA6A75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92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263-BB8E-426B-87A1-5A318C10998D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F019-ED8A-4113-9E91-BA5EA6A75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97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263-BB8E-426B-87A1-5A318C10998D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F019-ED8A-4113-9E91-BA5EA6A75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889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0263-BB8E-426B-87A1-5A318C10998D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0F019-ED8A-4113-9E91-BA5EA6A75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33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D0263-BB8E-426B-87A1-5A318C10998D}" type="datetimeFigureOut">
              <a:rPr lang="en-GB" smtClean="0"/>
              <a:t>18/02/2019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0F019-ED8A-4113-9E91-BA5EA6A75E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1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hyperlink" Target="http://www.worcester.ac.uk/your-home/get-support.html" TargetMode="External"/><Relationship Id="rId7" Type="http://schemas.openxmlformats.org/officeDocument/2006/relationships/image" Target="../media/image29.jpg"/><Relationship Id="rId2" Type="http://schemas.openxmlformats.org/officeDocument/2006/relationships/hyperlink" Target="http://www.worcester.ac.uk/journey/find-a-cours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11" Type="http://schemas.openxmlformats.org/officeDocument/2006/relationships/image" Target="../media/image4.jpg"/><Relationship Id="rId5" Type="http://schemas.openxmlformats.org/officeDocument/2006/relationships/hyperlink" Target="http://www.worcester.ac.uk/discover/about-city-of-worcester.html" TargetMode="External"/><Relationship Id="rId10" Type="http://schemas.openxmlformats.org/officeDocument/2006/relationships/image" Target="../media/image32.jpg"/><Relationship Id="rId4" Type="http://schemas.openxmlformats.org/officeDocument/2006/relationships/hyperlink" Target="http://www.worcester.ac.uk/discover/employability.html" TargetMode="External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customXml" Target="../../customXml/item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customXml" Target="../../customXml/item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customXml" Target="../../customXml/item3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01384" y="1123047"/>
            <a:ext cx="6876287" cy="4655344"/>
            <a:chOff x="562131" y="269823"/>
            <a:chExt cx="7879068" cy="5497170"/>
          </a:xfrm>
        </p:grpSpPr>
        <p:grpSp>
          <p:nvGrpSpPr>
            <p:cNvPr id="7" name="Group 6"/>
            <p:cNvGrpSpPr/>
            <p:nvPr/>
          </p:nvGrpSpPr>
          <p:grpSpPr>
            <a:xfrm>
              <a:off x="562131" y="269823"/>
              <a:ext cx="7876209" cy="5478277"/>
              <a:chOff x="562131" y="269823"/>
              <a:chExt cx="7876209" cy="5478277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562131" y="269823"/>
                <a:ext cx="7876209" cy="5478277"/>
                <a:chOff x="704695" y="599606"/>
                <a:chExt cx="7501297" cy="4998592"/>
              </a:xfrm>
            </p:grpSpPr>
            <p:pic>
              <p:nvPicPr>
                <p:cNvPr id="154" name="Image" descr="Image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/>
                </a:blip>
                <a:stretch>
                  <a:fillRect/>
                </a:stretch>
              </p:blipFill>
              <p:spPr>
                <a:xfrm>
                  <a:off x="704695" y="599606"/>
                  <a:ext cx="7501297" cy="4998592"/>
                </a:xfrm>
                <a:prstGeom prst="rect">
                  <a:avLst/>
                </a:prstGeom>
                <a:ln w="12700">
                  <a:miter lim="400000"/>
                </a:ln>
              </p:spPr>
            </p:pic>
            <p:sp>
              <p:nvSpPr>
                <p:cNvPr id="157" name="Rectangle"/>
                <p:cNvSpPr/>
                <p:nvPr/>
              </p:nvSpPr>
              <p:spPr>
                <a:xfrm>
                  <a:off x="1115939" y="1189204"/>
                  <a:ext cx="1901409" cy="669707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miter lim="400000"/>
                </a:ln>
              </p:spPr>
              <p:txBody>
                <a:bodyPr lIns="26788" tIns="26788" rIns="26788" bIns="26788" anchor="ctr"/>
                <a:lstStyle/>
                <a:p>
                  <a:pPr>
                    <a:defRPr sz="2400"/>
                  </a:pPr>
                  <a:endParaRPr sz="1266"/>
                </a:p>
              </p:txBody>
            </p:sp>
          </p:grpSp>
          <p:cxnSp>
            <p:nvCxnSpPr>
              <p:cNvPr id="5" name="Straight Connector 4"/>
              <p:cNvCxnSpPr/>
              <p:nvPr/>
            </p:nvCxnSpPr>
            <p:spPr>
              <a:xfrm flipV="1">
                <a:off x="2338466" y="5747943"/>
                <a:ext cx="6099874" cy="157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Straight Connector 9"/>
            <p:cNvCxnSpPr/>
            <p:nvPr/>
          </p:nvCxnSpPr>
          <p:spPr>
            <a:xfrm flipH="1">
              <a:off x="8419963" y="1695135"/>
              <a:ext cx="21236" cy="4071858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Lesson guide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Introduction to the Module</a:t>
            </a:r>
          </a:p>
        </p:txBody>
      </p:sp>
    </p:spTree>
    <p:extLst>
      <p:ext uri="{BB962C8B-B14F-4D97-AF65-F5344CB8AC3E}">
        <p14:creationId xmlns:p14="http://schemas.microsoft.com/office/powerpoint/2010/main" val="1873950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Telecommunications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Six years of pre-sales consultancy management experience, including managing the staff along with the sales</a:t>
            </a:r>
          </a:p>
          <a:p>
            <a:r>
              <a:rPr lang="en-GB" dirty="0"/>
              <a:t>Project Management experience of installation of voice &amp; data solutions nationwide.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7186">
            <a:off x="1359869" y="3687244"/>
            <a:ext cx="2664794" cy="145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22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Worcester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Worcester has become so popular because we have: </a:t>
            </a:r>
          </a:p>
          <a:p>
            <a:r>
              <a:rPr lang="en-GB" sz="2000" dirty="0"/>
              <a:t>Highly relevant, very </a:t>
            </a:r>
            <a:r>
              <a:rPr lang="en-GB" sz="2000" dirty="0">
                <a:hlinkClick r:id="rId2"/>
              </a:rPr>
              <a:t>professional courses</a:t>
            </a:r>
            <a:r>
              <a:rPr lang="en-GB" sz="2000" dirty="0"/>
              <a:t>. </a:t>
            </a:r>
          </a:p>
          <a:p>
            <a:r>
              <a:rPr lang="en-GB" sz="2000" dirty="0"/>
              <a:t>Excellent, inspiring teaching. </a:t>
            </a:r>
          </a:p>
          <a:p>
            <a:r>
              <a:rPr lang="en-GB" sz="2000" dirty="0"/>
              <a:t>A truly friendly, inclusive approach with </a:t>
            </a:r>
            <a:r>
              <a:rPr lang="en-GB" sz="2000" dirty="0">
                <a:hlinkClick r:id="rId3"/>
              </a:rPr>
              <a:t>excellent student support</a:t>
            </a:r>
            <a:r>
              <a:rPr lang="en-GB" sz="2000" dirty="0"/>
              <a:t>. </a:t>
            </a:r>
          </a:p>
          <a:p>
            <a:r>
              <a:rPr lang="en-GB" sz="2000" dirty="0"/>
              <a:t>An outstanding record of </a:t>
            </a:r>
            <a:r>
              <a:rPr lang="en-GB" sz="2000" dirty="0">
                <a:hlinkClick r:id="rId4"/>
              </a:rPr>
              <a:t>graduate employment</a:t>
            </a:r>
            <a:r>
              <a:rPr lang="en-GB" sz="2000" dirty="0"/>
              <a:t>. </a:t>
            </a:r>
          </a:p>
          <a:p>
            <a:r>
              <a:rPr lang="en-GB" sz="2000" dirty="0"/>
              <a:t>A beautiful home in historic </a:t>
            </a:r>
            <a:r>
              <a:rPr lang="en-GB" sz="2000" dirty="0">
                <a:hlinkClick r:id="rId5"/>
              </a:rPr>
              <a:t>Worcester</a:t>
            </a:r>
            <a:r>
              <a:rPr lang="en-GB" sz="2000" dirty="0"/>
              <a:t>.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841" y="4083642"/>
            <a:ext cx="2242959" cy="1421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96" y="3975396"/>
            <a:ext cx="2054929" cy="1324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849" y="4572462"/>
            <a:ext cx="2409825" cy="15537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991" y="147384"/>
            <a:ext cx="2514600" cy="523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0" y="236013"/>
            <a:ext cx="2785000" cy="112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413" y="1030037"/>
            <a:ext cx="1680178" cy="287104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4895850" y="3190875"/>
            <a:ext cx="3438525" cy="5143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63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What I expect of you guy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dirty="0"/>
              <a:t>What I </a:t>
            </a:r>
            <a:r>
              <a:rPr lang="en-GB" dirty="0"/>
              <a:t>Expect of You</a:t>
            </a:r>
            <a:endParaRPr dirty="0"/>
          </a:p>
        </p:txBody>
      </p:sp>
      <p:sp>
        <p:nvSpPr>
          <p:cNvPr id="170" name="That you read before the lesson.…"/>
          <p:cNvSpPr txBox="1">
            <a:spLocks noGrp="1"/>
          </p:cNvSpPr>
          <p:nvPr>
            <p:ph idx="1"/>
          </p:nvPr>
        </p:nvSpPr>
        <p:spPr>
          <a:xfrm>
            <a:off x="457200" y="1600202"/>
            <a:ext cx="8229600" cy="3991129"/>
          </a:xfrm>
          <a:prstGeom prst="rect">
            <a:avLst/>
          </a:prstGeom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72819" indent="-72819" defTabSz="149906">
              <a:spcBef>
                <a:spcPts val="1002"/>
              </a:spcBef>
              <a:defRPr sz="2960">
                <a:latin typeface="+mn-lt"/>
                <a:ea typeface="+mn-ea"/>
                <a:cs typeface="+mn-cs"/>
                <a:sym typeface="Helvetica Light"/>
              </a:defRPr>
            </a:pPr>
            <a:r>
              <a:rPr dirty="0"/>
              <a:t>Print my slides or download and read on your computer, so you can make notes and read as we go through the slides.</a:t>
            </a:r>
          </a:p>
          <a:p>
            <a:pPr marL="192716" indent="-192716" defTabSz="149906">
              <a:spcBef>
                <a:spcPts val="1002"/>
              </a:spcBef>
              <a:defRPr sz="2960">
                <a:latin typeface="+mn-lt"/>
                <a:ea typeface="+mn-ea"/>
                <a:cs typeface="+mn-cs"/>
                <a:sym typeface="Helvetica Light"/>
              </a:defRPr>
            </a:pPr>
            <a:r>
              <a:rPr dirty="0"/>
              <a:t>If you have any questions - raise your hand.</a:t>
            </a:r>
          </a:p>
          <a:p>
            <a:pPr marL="192716" indent="-192716" defTabSz="175303">
              <a:spcBef>
                <a:spcPts val="1213"/>
              </a:spcBef>
              <a:defRPr sz="2960">
                <a:latin typeface="+mn-lt"/>
                <a:ea typeface="+mn-ea"/>
                <a:cs typeface="+mn-cs"/>
                <a:sym typeface="Helvetica Light"/>
              </a:defRPr>
            </a:pPr>
            <a:r>
              <a:rPr dirty="0"/>
              <a:t>If you have an answer to a question - raise your hand.</a:t>
            </a:r>
          </a:p>
          <a:p>
            <a:pPr marL="192716" indent="-192716" defTabSz="175303">
              <a:spcBef>
                <a:spcPts val="1213"/>
              </a:spcBef>
              <a:defRPr sz="2960">
                <a:latin typeface="+mn-lt"/>
                <a:ea typeface="+mn-ea"/>
                <a:cs typeface="+mn-cs"/>
                <a:sym typeface="Helvetica Light"/>
              </a:defRPr>
            </a:pPr>
            <a:r>
              <a:rPr dirty="0"/>
              <a:t>Please be quiet in the class room.</a:t>
            </a:r>
          </a:p>
          <a:p>
            <a:pPr marL="260167" lvl="1" indent="-86722" defTabSz="175303">
              <a:spcBef>
                <a:spcPts val="1213"/>
              </a:spcBef>
              <a:defRPr sz="2960">
                <a:latin typeface="+mn-lt"/>
                <a:ea typeface="+mn-ea"/>
                <a:cs typeface="+mn-cs"/>
                <a:sym typeface="Helvetica Light"/>
              </a:defRPr>
            </a:pPr>
            <a:r>
              <a:rPr dirty="0"/>
              <a:t> any talk is outside the classroom.</a:t>
            </a:r>
          </a:p>
          <a:p>
            <a:pPr marL="260167" lvl="1" indent="-86722" defTabSz="175303">
              <a:spcBef>
                <a:spcPts val="1213"/>
              </a:spcBef>
              <a:defRPr sz="2960">
                <a:latin typeface="+mn-lt"/>
                <a:ea typeface="+mn-ea"/>
                <a:cs typeface="+mn-cs"/>
                <a:sym typeface="Helvetica Light"/>
              </a:defRPr>
            </a:pPr>
            <a:r>
              <a:rPr dirty="0"/>
              <a:t> any 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dirty="0"/>
              <a:t>alternative</a:t>
            </a:r>
            <a:r>
              <a:rPr dirty="0"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dirty="0"/>
              <a:t> reading is outside the classroom.</a:t>
            </a:r>
          </a:p>
          <a:p>
            <a:pPr marL="260167" lvl="1" indent="-86722" defTabSz="175303">
              <a:spcBef>
                <a:spcPts val="1213"/>
              </a:spcBef>
              <a:defRPr sz="2960">
                <a:latin typeface="+mn-lt"/>
                <a:ea typeface="+mn-ea"/>
                <a:cs typeface="+mn-cs"/>
                <a:sym typeface="Helvetica Light"/>
              </a:defRPr>
            </a:pPr>
            <a:r>
              <a:rPr dirty="0"/>
              <a:t> any playing Game</a:t>
            </a:r>
            <a:r>
              <a:rPr lang="en-GB" dirty="0"/>
              <a:t>s</a:t>
            </a:r>
            <a:r>
              <a:rPr dirty="0"/>
              <a:t> is outside the classroom.</a:t>
            </a:r>
          </a:p>
          <a:p>
            <a:pPr marL="260167" lvl="1" indent="-86722" defTabSz="175303">
              <a:spcBef>
                <a:spcPts val="1213"/>
              </a:spcBef>
              <a:defRPr sz="2960">
                <a:latin typeface="+mn-lt"/>
                <a:ea typeface="+mn-ea"/>
                <a:cs typeface="+mn-cs"/>
                <a:sym typeface="Helvetica Light"/>
              </a:defRPr>
            </a:pPr>
            <a:r>
              <a:rPr dirty="0"/>
              <a:t> any sleeping is at your own home.</a:t>
            </a:r>
          </a:p>
        </p:txBody>
      </p:sp>
    </p:spTree>
    <p:extLst>
      <p:ext uri="{BB962C8B-B14F-4D97-AF65-F5344CB8AC3E}">
        <p14:creationId xmlns:p14="http://schemas.microsoft.com/office/powerpoint/2010/main" val="1173565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800">
        <p15:prstTrans prst="peelOff" invX="1"/>
      </p:transition>
    </mc:Choice>
    <mc:Choice xmlns="" xmlns:m="http://schemas.openxmlformats.org/officeDocument/2006/math" xmlns:a14="http://schemas.microsoft.com/office/drawing/2010/main" xmlns:p14="http://schemas.microsoft.com/office/powerpoint/2010/main" Requires="p14">
      <p:transition spd="med" advClick="1" p14:dur="800">
        <p:wipe dir="l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GB" dirty="0"/>
              <a:t>The module will be broken down into Units of Learning.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381104"/>
              </p:ext>
            </p:extLst>
          </p:nvPr>
        </p:nvGraphicFramePr>
        <p:xfrm>
          <a:off x="723276" y="2095659"/>
          <a:ext cx="7697448" cy="3169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4404">
                  <a:extLst>
                    <a:ext uri="{9D8B030D-6E8A-4147-A177-3AD203B41FA5}">
                      <a16:colId xmlns:a16="http://schemas.microsoft.com/office/drawing/2014/main" val="27269801"/>
                    </a:ext>
                  </a:extLst>
                </a:gridCol>
                <a:gridCol w="1150388">
                  <a:extLst>
                    <a:ext uri="{9D8B030D-6E8A-4147-A177-3AD203B41FA5}">
                      <a16:colId xmlns:a16="http://schemas.microsoft.com/office/drawing/2014/main" val="3175141920"/>
                    </a:ext>
                  </a:extLst>
                </a:gridCol>
                <a:gridCol w="3848725">
                  <a:extLst>
                    <a:ext uri="{9D8B030D-6E8A-4147-A177-3AD203B41FA5}">
                      <a16:colId xmlns:a16="http://schemas.microsoft.com/office/drawing/2014/main" val="1329274751"/>
                    </a:ext>
                  </a:extLst>
                </a:gridCol>
                <a:gridCol w="2063931">
                  <a:extLst>
                    <a:ext uri="{9D8B030D-6E8A-4147-A177-3AD203B41FA5}">
                      <a16:colId xmlns:a16="http://schemas.microsoft.com/office/drawing/2014/main" val="3081377159"/>
                    </a:ext>
                  </a:extLst>
                </a:gridCol>
              </a:tblGrid>
              <a:tr h="1953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Unit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8" marR="573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Topic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8" marR="573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Content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8" marR="573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Software Required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8" marR="57338" marT="0" marB="0" anchor="ctr"/>
                </a:tc>
                <a:extLst>
                  <a:ext uri="{0D108BD9-81ED-4DB2-BD59-A6C34878D82A}">
                    <a16:rowId xmlns:a16="http://schemas.microsoft.com/office/drawing/2014/main" val="1965566842"/>
                  </a:ext>
                </a:extLst>
              </a:tr>
              <a:tr h="308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8" marR="57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Logic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8" marR="5733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</a:rPr>
                        <a:t>CPU Functioning and Maths for Computing, using Gate Simulator to learn Boolean Logic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8" marR="57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Logic Gate Simulator 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8" marR="57338" marT="0" marB="0"/>
                </a:tc>
                <a:extLst>
                  <a:ext uri="{0D108BD9-81ED-4DB2-BD59-A6C34878D82A}">
                    <a16:rowId xmlns:a16="http://schemas.microsoft.com/office/drawing/2014/main" val="2418983123"/>
                  </a:ext>
                </a:extLst>
              </a:tr>
              <a:tr h="9811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8" marR="57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Virtualisation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8" marR="5733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</a:rPr>
                        <a:t>Creating a virtual machine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</a:rPr>
                        <a:t>Installing an OS on a virtual machine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</a:rPr>
                        <a:t>Installing software/Apps on virtual machine (Linux)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</a:rPr>
                        <a:t>Creating an Appliance from a Virtual machine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</a:rPr>
                        <a:t>Discussion on the business uses of virtualisation to include group activity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8" marR="57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VirtualBox</a:t>
                      </a:r>
                      <a:r>
                        <a:rPr lang="en-GB" sz="1200" dirty="0">
                          <a:effectLst/>
                        </a:rPr>
                        <a:t> 6.0.4 Oracle VM </a:t>
                      </a:r>
                      <a:r>
                        <a:rPr lang="en-GB" sz="1200" dirty="0" err="1">
                          <a:effectLst/>
                        </a:rPr>
                        <a:t>VirtualBox</a:t>
                      </a:r>
                      <a:r>
                        <a:rPr lang="en-GB" sz="1200" dirty="0">
                          <a:effectLst/>
                        </a:rPr>
                        <a:t> Extension Pack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8" marR="57338" marT="0" marB="0"/>
                </a:tc>
                <a:extLst>
                  <a:ext uri="{0D108BD9-81ED-4DB2-BD59-A6C34878D82A}">
                    <a16:rowId xmlns:a16="http://schemas.microsoft.com/office/drawing/2014/main" val="4225806701"/>
                  </a:ext>
                </a:extLst>
              </a:tr>
              <a:tr h="461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3</a:t>
                      </a:r>
                      <a:endParaRPr lang="en-GB" sz="16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8" marR="57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Linux Tutorial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8" marR="5733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>
                          <a:effectLst/>
                        </a:rPr>
                        <a:t>Learning a range or terminal commands in Linux to gain a greater understanding of Operating Systems and Computer Architecture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8" marR="57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Linux Ubuntu 18.04.1 LTS 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8" marR="57338" marT="0" marB="0"/>
                </a:tc>
                <a:extLst>
                  <a:ext uri="{0D108BD9-81ED-4DB2-BD59-A6C34878D82A}">
                    <a16:rowId xmlns:a16="http://schemas.microsoft.com/office/drawing/2014/main" val="3212212940"/>
                  </a:ext>
                </a:extLst>
              </a:tr>
              <a:tr h="7007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8" marR="57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Networking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8" marR="5733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200">
                          <a:effectLst/>
                        </a:rPr>
                        <a:t>Using Cisco Packet Tracer to look at creating and configuring networks in a virtual environment, this will include understanding DHCP, DNS, Subnets, Subnet Masks, TCP/IP &amp; IP Routing along with the OSI 7-Layer Model</a:t>
                      </a:r>
                      <a:endParaRPr lang="en-GB" sz="120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8" marR="573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Cisco Packet Tracer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38" marR="57338" marT="0" marB="0"/>
                </a:tc>
                <a:extLst>
                  <a:ext uri="{0D108BD9-81ED-4DB2-BD59-A6C34878D82A}">
                    <a16:rowId xmlns:a16="http://schemas.microsoft.com/office/drawing/2014/main" val="614659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653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During the module you will be asked to complete a number of workbooks on the topics that I will be teaching. </a:t>
            </a:r>
          </a:p>
          <a:p>
            <a:r>
              <a:rPr lang="en-GB" dirty="0"/>
              <a:t>These will be submitted to me via Blackboard for grading.</a:t>
            </a:r>
          </a:p>
          <a:p>
            <a:r>
              <a:rPr lang="en-GB" dirty="0"/>
              <a:t>There will also be a group presentation on the topic of Virtualisation from the syllabus.</a:t>
            </a:r>
          </a:p>
          <a:p>
            <a:r>
              <a:rPr lang="en-GB" dirty="0"/>
              <a:t>You attendance will also contribute to your final grade (10%).</a:t>
            </a:r>
          </a:p>
        </p:txBody>
      </p:sp>
    </p:spTree>
    <p:extLst>
      <p:ext uri="{BB962C8B-B14F-4D97-AF65-F5344CB8AC3E}">
        <p14:creationId xmlns:p14="http://schemas.microsoft.com/office/powerpoint/2010/main" val="2409812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Blackboard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45" y="1228725"/>
            <a:ext cx="8279555" cy="426483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59645" y="3057525"/>
            <a:ext cx="1250105" cy="5619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906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Blackboard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8821"/>
          <a:stretch/>
        </p:blipFill>
        <p:spPr>
          <a:xfrm>
            <a:off x="361949" y="1262664"/>
            <a:ext cx="8601075" cy="424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90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Blackboard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2213"/>
          <a:stretch/>
        </p:blipFill>
        <p:spPr>
          <a:xfrm>
            <a:off x="457200" y="1238249"/>
            <a:ext cx="8601075" cy="3961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155619-997F-48A1-9B94-B5348163ACD9}"/>
              </a:ext>
            </a:extLst>
          </p:cNvPr>
          <p:cNvSpPr txBox="1"/>
          <p:nvPr/>
        </p:nvSpPr>
        <p:spPr>
          <a:xfrm>
            <a:off x="1602377" y="5358141"/>
            <a:ext cx="59392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i="1" dirty="0">
                <a:solidFill>
                  <a:srgbClr val="FF0000"/>
                </a:solidFill>
              </a:rPr>
              <a:t>This is also all to be found on the USB Flash Drives I have for each of you.</a:t>
            </a:r>
          </a:p>
          <a:p>
            <a:pPr algn="ctr"/>
            <a:endParaRPr lang="en-GB" sz="1500" i="1" dirty="0"/>
          </a:p>
        </p:txBody>
      </p:sp>
    </p:spTree>
    <p:extLst>
      <p:ext uri="{BB962C8B-B14F-4D97-AF65-F5344CB8AC3E}">
        <p14:creationId xmlns:p14="http://schemas.microsoft.com/office/powerpoint/2010/main" val="715750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18659-35EA-4ABC-ADE0-36279C5A6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Assignment Submission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32F739-2312-4425-9B0F-DB4C65D97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15" y="1333520"/>
            <a:ext cx="7797570" cy="419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51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404E2-5035-44C5-9F4E-426DC9185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Assignment Submissions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2C566-64F1-4A27-BA81-5AC6DFCB9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will submit your work to me via Blackboard for grading.</a:t>
            </a:r>
          </a:p>
          <a:p>
            <a:endParaRPr lang="en-GB" dirty="0"/>
          </a:p>
          <a:p>
            <a:r>
              <a:rPr lang="en-GB" b="1" dirty="0"/>
              <a:t>The deadline for this work to be completed is; Monday, 25</a:t>
            </a:r>
            <a:r>
              <a:rPr lang="en-GB" b="1" baseline="30000" dirty="0"/>
              <a:t>th</a:t>
            </a:r>
            <a:r>
              <a:rPr lang="en-GB" b="1" dirty="0"/>
              <a:t> March at Midnight your local time.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97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Lesson guide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Overview</a:t>
            </a:r>
          </a:p>
        </p:txBody>
      </p:sp>
      <p:sp>
        <p:nvSpPr>
          <p:cNvPr id="160" name="Goal: Introduction to the course…"/>
          <p:cNvSpPr txBox="1">
            <a:spLocks noGrp="1"/>
          </p:cNvSpPr>
          <p:nvPr>
            <p:ph type="body" idx="1"/>
          </p:nvPr>
        </p:nvSpPr>
        <p:spPr>
          <a:xfrm>
            <a:off x="457200" y="1600203"/>
            <a:ext cx="8229600" cy="3921032"/>
          </a:xfrm>
        </p:spPr>
        <p:txBody>
          <a:bodyPr/>
          <a:lstStyle/>
          <a:p>
            <a:pPr marL="627063" indent="-457200">
              <a:buFont typeface="+mj-lt"/>
              <a:buAutoNum type="arabicPeriod"/>
            </a:pPr>
            <a:r>
              <a:rPr lang="en-GB" dirty="0"/>
              <a:t>Introductions</a:t>
            </a:r>
          </a:p>
          <a:p>
            <a:pPr marL="627063" indent="-457200">
              <a:buFont typeface="+mj-lt"/>
              <a:buAutoNum type="arabicPeriod"/>
            </a:pPr>
            <a:r>
              <a:rPr lang="en-GB" dirty="0"/>
              <a:t>Expectations</a:t>
            </a:r>
          </a:p>
          <a:p>
            <a:pPr marL="627063" indent="-457200">
              <a:buFont typeface="+mj-lt"/>
              <a:buAutoNum type="arabicPeriod"/>
            </a:pPr>
            <a:r>
              <a:rPr lang="en-GB" dirty="0"/>
              <a:t>Module Outline</a:t>
            </a:r>
          </a:p>
          <a:p>
            <a:pPr marL="627063" indent="-457200">
              <a:buFont typeface="+mj-lt"/>
              <a:buAutoNum type="arabicPeriod"/>
            </a:pPr>
            <a:r>
              <a:rPr lang="en-GB" dirty="0"/>
              <a:t>Assessment</a:t>
            </a:r>
          </a:p>
          <a:p>
            <a:pPr marL="627063" indent="-457200">
              <a:buFont typeface="+mj-lt"/>
              <a:buAutoNum type="arabicPeriod"/>
            </a:pPr>
            <a:r>
              <a:rPr lang="en-GB" dirty="0"/>
              <a:t>Resourcing</a:t>
            </a:r>
          </a:p>
        </p:txBody>
      </p:sp>
    </p:spTree>
    <p:extLst>
      <p:ext uri="{BB962C8B-B14F-4D97-AF65-F5344CB8AC3E}">
        <p14:creationId xmlns:p14="http://schemas.microsoft.com/office/powerpoint/2010/main" val="29339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ll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7"/>
          <a:stretch/>
        </p:blipFill>
        <p:spPr>
          <a:xfrm>
            <a:off x="2403495" y="1417638"/>
            <a:ext cx="4337009" cy="498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42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682053"/>
            <a:ext cx="6400800" cy="722025"/>
          </a:xfrm>
        </p:spPr>
        <p:txBody>
          <a:bodyPr>
            <a:normAutofit/>
          </a:bodyPr>
          <a:lstStyle/>
          <a:p>
            <a:r>
              <a:rPr lang="en-GB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Richard Wilkinson, MSc, BA, PGCE, PGC, SFHEA, MBCS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0" y="1404078"/>
            <a:ext cx="2986617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40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Home Town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57200" y="1285658"/>
            <a:ext cx="8289545" cy="4985414"/>
            <a:chOff x="468554" y="1330629"/>
            <a:chExt cx="8289545" cy="498541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6661" y="2723585"/>
              <a:ext cx="2102363" cy="359245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6712">
              <a:off x="5567251" y="4191930"/>
              <a:ext cx="1914398" cy="14357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719" y="1496665"/>
              <a:ext cx="2788920" cy="9715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7475">
              <a:off x="468554" y="4187342"/>
              <a:ext cx="2269067" cy="127635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06262">
              <a:off x="5915513" y="1330629"/>
              <a:ext cx="1728697" cy="206291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0943" y="2603100"/>
              <a:ext cx="1457156" cy="194348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24834">
              <a:off x="1572501" y="2812763"/>
              <a:ext cx="1714500" cy="1143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0223">
              <a:off x="3736927" y="1766326"/>
              <a:ext cx="1828800" cy="1216152"/>
            </a:xfrm>
            <a:prstGeom prst="rect">
              <a:avLst/>
            </a:prstGeom>
          </p:spPr>
        </p:pic>
        <p:cxnSp>
          <p:nvCxnSpPr>
            <p:cNvPr id="3" name="Straight Connector 2"/>
            <p:cNvCxnSpPr>
              <a:stCxn id="15" idx="2"/>
            </p:cNvCxnSpPr>
            <p:nvPr/>
          </p:nvCxnSpPr>
          <p:spPr>
            <a:xfrm flipH="1">
              <a:off x="4572000" y="2978574"/>
              <a:ext cx="148124" cy="229796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2"/>
            </p:cNvCxnSpPr>
            <p:nvPr/>
          </p:nvCxnSpPr>
          <p:spPr>
            <a:xfrm>
              <a:off x="1939179" y="2468215"/>
              <a:ext cx="2630846" cy="280832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4" idx="3"/>
            </p:cNvCxnSpPr>
            <p:nvPr/>
          </p:nvCxnSpPr>
          <p:spPr>
            <a:xfrm>
              <a:off x="3268017" y="3563674"/>
              <a:ext cx="1312370" cy="171286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0" idx="3"/>
            </p:cNvCxnSpPr>
            <p:nvPr/>
          </p:nvCxnSpPr>
          <p:spPr>
            <a:xfrm>
              <a:off x="2725521" y="4660262"/>
              <a:ext cx="1844504" cy="61627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1" idx="2"/>
            </p:cNvCxnSpPr>
            <p:nvPr/>
          </p:nvCxnSpPr>
          <p:spPr>
            <a:xfrm flipH="1">
              <a:off x="4580387" y="3377543"/>
              <a:ext cx="2018515" cy="1898995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6" idx="1"/>
            </p:cNvCxnSpPr>
            <p:nvPr/>
          </p:nvCxnSpPr>
          <p:spPr>
            <a:xfrm flipH="1">
              <a:off x="4570025" y="3574841"/>
              <a:ext cx="2730918" cy="169293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7" idx="1"/>
            </p:cNvCxnSpPr>
            <p:nvPr/>
          </p:nvCxnSpPr>
          <p:spPr>
            <a:xfrm flipH="1">
              <a:off x="4570025" y="4838418"/>
              <a:ext cx="999894" cy="42936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580387" y="5411449"/>
              <a:ext cx="64368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2782336" y="6410597"/>
            <a:ext cx="3552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Birmingham – Have you heard of it?</a:t>
            </a:r>
          </a:p>
        </p:txBody>
      </p:sp>
    </p:spTree>
    <p:extLst>
      <p:ext uri="{BB962C8B-B14F-4D97-AF65-F5344CB8AC3E}">
        <p14:creationId xmlns:p14="http://schemas.microsoft.com/office/powerpoint/2010/main" val="2446563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Qualifications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981" y="1449309"/>
            <a:ext cx="7920038" cy="3782233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/>
              <a:t>MSc Computing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/>
              <a:t>PGCE (PCE)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/>
              <a:t>PG Cert. (Adult literacy / English Language)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dirty="0"/>
              <a:t>B.A. Management &amp; Media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142053" y="3696736"/>
            <a:ext cx="6397733" cy="1333712"/>
            <a:chOff x="715428" y="4554158"/>
            <a:chExt cx="8530310" cy="1778283"/>
          </a:xfrm>
        </p:grpSpPr>
        <p:grpSp>
          <p:nvGrpSpPr>
            <p:cNvPr id="7" name="Group 6"/>
            <p:cNvGrpSpPr/>
            <p:nvPr/>
          </p:nvGrpSpPr>
          <p:grpSpPr>
            <a:xfrm>
              <a:off x="715428" y="4601176"/>
              <a:ext cx="8530310" cy="1731265"/>
              <a:chOff x="1599885" y="1770391"/>
              <a:chExt cx="5967046" cy="918778"/>
            </a:xfrm>
          </p:grpSpPr>
          <p:pic>
            <p:nvPicPr>
              <p:cNvPr id="1028" name="Picture 4" descr="https://upload.wikimedia.org/wikipedia/en/thumb/b/b8/Leeds_University_logo.svg/352px-Leeds_University_logo.svg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865224">
                <a:off x="5136327" y="1770391"/>
                <a:ext cx="2430604" cy="7043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79644">
                <a:off x="1599885" y="1920036"/>
                <a:ext cx="2955670" cy="769133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5224" y="4554158"/>
              <a:ext cx="3031524" cy="809458"/>
            </a:xfrm>
            <a:prstGeom prst="rect">
              <a:avLst/>
            </a:prstGeom>
          </p:spPr>
        </p:pic>
      </p:grp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73041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Qualifications &amp;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981" y="1858780"/>
            <a:ext cx="7920038" cy="3378941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1800" dirty="0"/>
              <a:t>Senior Fellowship of the HEA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1800" dirty="0"/>
              <a:t>Member of the British Computing Society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1800" dirty="0"/>
              <a:t>Prince2</a:t>
            </a:r>
            <a:r>
              <a:rPr lang="en-GB" sz="1800" baseline="30000" dirty="0"/>
              <a:t>TM</a:t>
            </a:r>
            <a:r>
              <a:rPr lang="en-GB" sz="1800" dirty="0"/>
              <a:t> Project Management Certificated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1800" dirty="0"/>
              <a:t>Winner Coventry University Excellence Awards 2015; </a:t>
            </a:r>
            <a:r>
              <a:rPr lang="en-GB" sz="1800" i="1" dirty="0"/>
              <a:t>Outstanding Teaching Team of the Year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1800" dirty="0"/>
              <a:t>Nomination BCU Extra Mile Awards 2016; </a:t>
            </a:r>
            <a:r>
              <a:rPr lang="en-GB" sz="1800" i="1" dirty="0"/>
              <a:t>Engaging &amp; Inspiring Teacher of the Year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90253" y="4313787"/>
            <a:ext cx="7354328" cy="161210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11560" y="3717393"/>
            <a:ext cx="7797662" cy="8639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endParaRPr lang="en-GB" sz="3200" b="1" cap="none" dirty="0">
              <a:solidFill>
                <a:srgbClr val="404040"/>
              </a:solidFill>
              <a:latin typeface="+mj-lt"/>
              <a:ea typeface="MS PGothic" panose="020B0600070205080204" pitchFamily="34" charset="-128"/>
              <a:cs typeface="ＭＳ Ｐゴシック" pitchFamily="-108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69491" y="4313787"/>
            <a:ext cx="6205018" cy="1276175"/>
            <a:chOff x="1138340" y="4386693"/>
            <a:chExt cx="6205018" cy="12761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3397">
              <a:off x="2698795" y="4682213"/>
              <a:ext cx="2137605" cy="6278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340" y="4386693"/>
              <a:ext cx="1759255" cy="12761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6141" y="4581367"/>
              <a:ext cx="2207217" cy="886829"/>
            </a:xfrm>
            <a:prstGeom prst="rect">
              <a:avLst/>
            </a:prstGeom>
          </p:spPr>
        </p:pic>
      </p:grp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033031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Publications</a:t>
            </a:r>
          </a:p>
          <a:p>
            <a:pPr lvl="1"/>
            <a:r>
              <a:rPr lang="en-GB" dirty="0"/>
              <a:t>Wilkinson, R &amp; Lancaster, T. (2016) How Technology Can Be Used To Engage Higher Education Learners. The Chartered ABS.</a:t>
            </a:r>
          </a:p>
          <a:p>
            <a:pPr lvl="1"/>
            <a:r>
              <a:rPr lang="en-GB" dirty="0"/>
              <a:t>Wilkinson, R &amp; Lancaster, T. (2014) Improving Student Motivation Using Technology Within The STEM Disciplines. The H.E. Academy.</a:t>
            </a:r>
          </a:p>
          <a:p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6774181" y="614669"/>
            <a:ext cx="2207474" cy="894251"/>
            <a:chOff x="6764656" y="1061794"/>
            <a:chExt cx="2207474" cy="894251"/>
          </a:xfrm>
        </p:grpSpPr>
        <p:pic>
          <p:nvPicPr>
            <p:cNvPr id="4" name="Picture 6" descr="https://www.heacademy.ac.uk/sites/default/files/downloads/HEA_generic_logo_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76011">
              <a:off x="6764656" y="1108549"/>
              <a:ext cx="822274" cy="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business.leeds.ac.uk/fileadmin/public/_processed_/csm_Chartered_ABS_Logo_CMYK_Full_Colour_cbf579fe2c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3579">
              <a:off x="7548036" y="1061794"/>
              <a:ext cx="1424094" cy="894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91206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Projects &amp; Products I Oversee at Worcester</a:t>
            </a:r>
          </a:p>
          <a:p>
            <a:pPr lvl="1"/>
            <a:r>
              <a:rPr lang="en-GB" dirty="0"/>
              <a:t>Microsoft Dynamics CRM</a:t>
            </a:r>
          </a:p>
          <a:p>
            <a:pPr lvl="1"/>
            <a:r>
              <a:rPr lang="en-GB" dirty="0"/>
              <a:t>IBM Watson Analytics</a:t>
            </a:r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7" y="3271617"/>
            <a:ext cx="4076700" cy="8683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93" y="2314574"/>
            <a:ext cx="2871107" cy="120586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882874" y="4257386"/>
            <a:ext cx="4260497" cy="1893211"/>
            <a:chOff x="3658021" y="4265151"/>
            <a:chExt cx="4260497" cy="189321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4760">
              <a:off x="5802230" y="4605371"/>
              <a:ext cx="2116288" cy="121277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485096">
              <a:off x="3658021" y="4265151"/>
              <a:ext cx="1992854" cy="18932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034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Teaching Experience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1" y="1528998"/>
            <a:ext cx="7920880" cy="3962036"/>
          </a:xfrm>
        </p:spPr>
        <p:txBody>
          <a:bodyPr>
            <a:normAutofit/>
          </a:bodyPr>
          <a:lstStyle/>
          <a:p>
            <a:r>
              <a:rPr lang="en-GB" sz="1800" dirty="0"/>
              <a:t>Computing</a:t>
            </a:r>
          </a:p>
          <a:p>
            <a:pPr lvl="1"/>
            <a:r>
              <a:rPr lang="en-GB" sz="1500" dirty="0"/>
              <a:t>Programming &amp; Scripting</a:t>
            </a:r>
          </a:p>
          <a:p>
            <a:pPr lvl="1"/>
            <a:r>
              <a:rPr lang="en-GB" sz="1500" dirty="0"/>
              <a:t>Web and Databases</a:t>
            </a:r>
          </a:p>
          <a:p>
            <a:pPr lvl="1"/>
            <a:r>
              <a:rPr lang="en-GB" sz="1500" dirty="0"/>
              <a:t>Information Systems</a:t>
            </a:r>
          </a:p>
          <a:p>
            <a:r>
              <a:rPr lang="en-GB" sz="1800" dirty="0"/>
              <a:t>Computer Science</a:t>
            </a:r>
          </a:p>
          <a:p>
            <a:pPr lvl="1"/>
            <a:r>
              <a:rPr lang="en-GB" sz="1500" dirty="0"/>
              <a:t>Network Technologies</a:t>
            </a:r>
          </a:p>
          <a:p>
            <a:pPr lvl="1"/>
            <a:r>
              <a:rPr lang="en-GB" sz="1500" dirty="0"/>
              <a:t>Data Analysis</a:t>
            </a:r>
          </a:p>
          <a:p>
            <a:pPr lvl="1"/>
            <a:r>
              <a:rPr lang="en-GB" sz="1500" dirty="0"/>
              <a:t>Open Source Systems</a:t>
            </a:r>
          </a:p>
          <a:p>
            <a:pPr lvl="1"/>
            <a:r>
              <a:rPr lang="en-GB" sz="1500" dirty="0"/>
              <a:t>Research and Professional Practice</a:t>
            </a:r>
          </a:p>
          <a:p>
            <a:r>
              <a:rPr lang="en-GB" sz="1800" dirty="0"/>
              <a:t>Business IT (BIT)</a:t>
            </a:r>
          </a:p>
          <a:p>
            <a:pPr lvl="1"/>
            <a:r>
              <a:rPr lang="en-GB" sz="1650" dirty="0"/>
              <a:t>Consultancy and IT Management</a:t>
            </a:r>
          </a:p>
          <a:p>
            <a:pPr lvl="1"/>
            <a:r>
              <a:rPr lang="en-GB" sz="1650" dirty="0"/>
              <a:t>ICT Infrastructure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217397" y="2425929"/>
            <a:ext cx="2868169" cy="1981283"/>
            <a:chOff x="6313977" y="3681475"/>
            <a:chExt cx="3824225" cy="2641710"/>
          </a:xfrm>
        </p:grpSpPr>
        <p:grpSp>
          <p:nvGrpSpPr>
            <p:cNvPr id="3" name="Group 2"/>
            <p:cNvGrpSpPr/>
            <p:nvPr/>
          </p:nvGrpSpPr>
          <p:grpSpPr>
            <a:xfrm>
              <a:off x="6843467" y="4872181"/>
              <a:ext cx="2751885" cy="1451004"/>
              <a:chOff x="8571344" y="4657725"/>
              <a:chExt cx="2575004" cy="1277470"/>
            </a:xfrm>
          </p:grpSpPr>
          <p:pic>
            <p:nvPicPr>
              <p:cNvPr id="19458" name="Picture 2" descr="https://d3mpgwq2uluq7d.cloudfront.net/getasset/74772438-ecfe-46de-8a9e-0bf4dc128c42/"/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669" r="22381"/>
              <a:stretch/>
            </p:blipFill>
            <p:spPr bwMode="auto">
              <a:xfrm rot="21064152">
                <a:off x="8571344" y="4657725"/>
                <a:ext cx="1403927" cy="12774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43591">
                <a:off x="9717598" y="4969389"/>
                <a:ext cx="1428750" cy="857250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977" y="3681475"/>
              <a:ext cx="3824225" cy="1322089"/>
            </a:xfrm>
            <a:prstGeom prst="rect">
              <a:avLst/>
            </a:prstGeom>
          </p:spPr>
        </p:pic>
      </p:grp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61367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4119DB6B-7335-43FC-9BD3-1E496B724396}"/>
  <p:tag name="ATHENA.CUSTOMXMLCONTENT" val="&lt;?xml version=&quot;1.0&quot;?&gt;&lt;athena xmlns=&quot;http://schemas.microsoft.com/edu/athena&quot; version=&quot;0.1.3885.0&quot;&gt;&lt;timings duration=&quot;47169&quot;&gt;&lt;event time=&quot;2953&quot; type=&quot;OnNext&quot; clickIndex=&quot;1&quot; wacClickIndex=&quot;1&quot;/&gt;&lt;event time=&quot;8384&quot; type=&quot;OnNext&quot; clickIndex=&quot;2&quot; wacClickIndex=&quot;2&quot;/&gt;&lt;event time=&quot;13434&quot; type=&quot;OnNext&quot; clickIndex=&quot;3&quot; wacClickIndex=&quot;3&quot;/&gt;&lt;event time=&quot;17487&quot; type=&quot;OnNext&quot; clickIndex=&quot;4&quot; wacClickIndex=&quot;4&quot;/&gt;&lt;event time=&quot;20661&quot; type=&quot;OnNext&quot; clickIndex=&quot;5&quot; wacClickIndex=&quot;5&quot;/&gt;&lt;event time=&quot;29134&quot; type=&quot;OnNext&quot; clickIndex=&quot;6&quot; wacClickIndex=&quot;6&quot;/&gt;&lt;/timings&gt;&lt;/athena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8D30B51F-A596-4045-916F-A6F4AC9C8B13}"/>
  <p:tag name="ATHENA.CUSTOMXMLCONTENT" val="&lt;?xml version=&quot;1.0&quot;?&gt;&lt;athena xmlns=&quot;http://schemas.microsoft.com/edu/athena&quot; version=&quot;0.1.3885.0&quot;&gt;&lt;timings duration=&quot;52538&quot;&gt;&lt;event time=&quot;3351&quot; type=&quot;OnNext&quot; clickIndex=&quot;1&quot; wacClickIndex=&quot;1&quot;/&gt;&lt;event time=&quot;10074&quot; type=&quot;OnNext&quot; clickIndex=&quot;2&quot; wacClickIndex=&quot;2&quot;/&gt;&lt;event time=&quot;18315&quot; type=&quot;OnNext&quot; clickIndex=&quot;3&quot; wacClickIndex=&quot;3&quot;/&gt;&lt;event time=&quot;25398&quot; type=&quot;OnNext&quot; clickIndex=&quot;4&quot; wacClickIndex=&quot;4&quot;/&gt;&lt;event time=&quot;29117&quot; type=&quot;OnNext&quot; clickIndex=&quot;5&quot; wacClickIndex=&quot;5&quot;/&gt;&lt;event time=&quot;40151&quot; type=&quot;OnNext&quot; clickIndex=&quot;6&quot; wacClickIndex=&quot;6&quot;/&gt;&lt;/timings&gt;&lt;/athena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79B681E4-2119-4E7F-89BE-EA8A4B53F4BB}"/>
  <p:tag name="ATHENA.CUSTOMXMLCONTENT" val="&lt;?xml version=&quot;1.0&quot;?&gt;&lt;athena xmlns=&quot;http://schemas.microsoft.com/edu/athena&quot; version=&quot;0.1.3885.0&quot;&gt;&lt;timings duration=&quot;46983&quot;&gt;&lt;event time=&quot;4579&quot; type=&quot;OnNext&quot; clickIndex=&quot;1&quot; wacClickIndex=&quot;1&quot;/&gt;&lt;event time=&quot;19205&quot; type=&quot;OnNext&quot; clickIndex=&quot;2&quot; wacClickIndex=&quot;2&quot;/&gt;&lt;/timings&gt;&lt;/athena&gt;"/>
</p:tagLst>
</file>

<file path=ppt/theme/theme1.xml><?xml version="1.0" encoding="utf-8"?>
<a:theme xmlns:a="http://schemas.openxmlformats.org/drawingml/2006/main" name="UW-Theme-2017-St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-Theme-2017-Std" id="{ED916A1A-9B1C-4F2B-9C75-CF7CA4AFE1E4}" vid="{A4FE5E74-8B72-4968-82B2-67AAE9F3CEB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athena xmlns="http://schemas.microsoft.com/edu/athena" version="0.1.3885.0">
  <timings duration="47169">
    <event time="2953" type="OnNext" clickIndex="1" wacClickIndex="1"/>
    <event time="8384" type="OnNext" clickIndex="2" wacClickIndex="2"/>
    <event time="13434" type="OnNext" clickIndex="3" wacClickIndex="3"/>
    <event time="17487" type="OnNext" clickIndex="4" wacClickIndex="4"/>
    <event time="20661" type="OnNext" clickIndex="5" wacClickIndex="5"/>
    <event time="29134" type="OnNext" clickIndex="6" wacClickIndex="6"/>
  </timings>
</athena>
</file>

<file path=customXml/item2.xml><?xml version="1.0" encoding="utf-8"?>
<athena xmlns="http://schemas.microsoft.com/edu/athena" version="0.1.3885.0">
  <timings duration="52538">
    <event time="3351" type="OnNext" clickIndex="1" wacClickIndex="1"/>
    <event time="10074" type="OnNext" clickIndex="2" wacClickIndex="2"/>
    <event time="18315" type="OnNext" clickIndex="3" wacClickIndex="3"/>
    <event time="25398" type="OnNext" clickIndex="4" wacClickIndex="4"/>
    <event time="29117" type="OnNext" clickIndex="5" wacClickIndex="5"/>
    <event time="40151" type="OnNext" clickIndex="6" wacClickIndex="6"/>
  </timings>
</athena>
</file>

<file path=customXml/item3.xml><?xml version="1.0" encoding="utf-8"?>
<athena xmlns="http://schemas.microsoft.com/edu/athena" version="0.1.3885.0">
  <timings duration="46983">
    <event time="4579" type="OnNext" clickIndex="1" wacClickIndex="1"/>
    <event time="19205" type="OnNext" clickIndex="2" wacClickIndex="2"/>
  </timings>
</athena>
</file>

<file path=customXml/itemProps1.xml><?xml version="1.0" encoding="utf-8"?>
<ds:datastoreItem xmlns:ds="http://schemas.openxmlformats.org/officeDocument/2006/customXml" ds:itemID="{C5C28356-3505-47BC-973E-489C9FCA6103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70664A20-1737-4B38-9718-9DFFDF346EF1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79B681E4-2119-4E7F-89BE-EA8A4B53F4BB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UW-Theme-2017-Std</Template>
  <TotalTime>101</TotalTime>
  <Words>669</Words>
  <Application>Microsoft Office PowerPoint</Application>
  <PresentationFormat>On-screen Show (4:3)</PresentationFormat>
  <Paragraphs>108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Century Gothic</vt:lpstr>
      <vt:lpstr>Symbol</vt:lpstr>
      <vt:lpstr>Wingdings</vt:lpstr>
      <vt:lpstr>Wingdings 3</vt:lpstr>
      <vt:lpstr>UW-Theme-2017-Std</vt:lpstr>
      <vt:lpstr>PowerPoint Presentation</vt:lpstr>
      <vt:lpstr>Session Overview</vt:lpstr>
      <vt:lpstr>PowerPoint Presentation</vt:lpstr>
      <vt:lpstr>My Home Town</vt:lpstr>
      <vt:lpstr>Qualifications</vt:lpstr>
      <vt:lpstr>Further Qualifications &amp; Projects</vt:lpstr>
      <vt:lpstr>Publications</vt:lpstr>
      <vt:lpstr>Projects</vt:lpstr>
      <vt:lpstr>Teaching Experience</vt:lpstr>
      <vt:lpstr>Telecommunications</vt:lpstr>
      <vt:lpstr>Worcester</vt:lpstr>
      <vt:lpstr>What I Expect of You</vt:lpstr>
      <vt:lpstr>Module Outline</vt:lpstr>
      <vt:lpstr>Assessment </vt:lpstr>
      <vt:lpstr>Blackboard 1</vt:lpstr>
      <vt:lpstr>Blackboard 2</vt:lpstr>
      <vt:lpstr>Blackboard 3</vt:lpstr>
      <vt:lpstr>Assignment Submission</vt:lpstr>
      <vt:lpstr>Assignment Submissions</vt:lpstr>
      <vt:lpstr>Questions?</vt:lpstr>
    </vt:vector>
  </TitlesOfParts>
  <Company>University of Worcester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Richard Wilkinson</dc:creator>
  <cp:lastModifiedBy>Richard Wilkinson</cp:lastModifiedBy>
  <cp:revision>18</cp:revision>
  <dcterms:created xsi:type="dcterms:W3CDTF">2017-02-20T11:16:51Z</dcterms:created>
  <dcterms:modified xsi:type="dcterms:W3CDTF">2019-02-18T10:38:04Z</dcterms:modified>
</cp:coreProperties>
</file>