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6" r:id="rId1"/>
  </p:sldMasterIdLst>
  <p:notesMasterIdLst>
    <p:notesMasterId r:id="rId33"/>
  </p:notesMasterIdLst>
  <p:handoutMasterIdLst>
    <p:handoutMasterId r:id="rId34"/>
  </p:handoutMasterIdLst>
  <p:sldIdLst>
    <p:sldId id="283" r:id="rId2"/>
    <p:sldId id="284" r:id="rId3"/>
    <p:sldId id="323" r:id="rId4"/>
    <p:sldId id="324" r:id="rId5"/>
    <p:sldId id="325" r:id="rId6"/>
    <p:sldId id="326" r:id="rId7"/>
    <p:sldId id="327" r:id="rId8"/>
    <p:sldId id="287" r:id="rId9"/>
    <p:sldId id="305" r:id="rId10"/>
    <p:sldId id="329" r:id="rId11"/>
    <p:sldId id="308" r:id="rId12"/>
    <p:sldId id="341" r:id="rId13"/>
    <p:sldId id="342" r:id="rId14"/>
    <p:sldId id="344" r:id="rId15"/>
    <p:sldId id="345" r:id="rId16"/>
    <p:sldId id="346" r:id="rId17"/>
    <p:sldId id="347" r:id="rId18"/>
    <p:sldId id="348" r:id="rId19"/>
    <p:sldId id="350" r:id="rId20"/>
    <p:sldId id="351" r:id="rId21"/>
    <p:sldId id="337" r:id="rId22"/>
    <p:sldId id="338" r:id="rId23"/>
    <p:sldId id="315" r:id="rId24"/>
    <p:sldId id="339" r:id="rId25"/>
    <p:sldId id="328" r:id="rId26"/>
    <p:sldId id="297" r:id="rId27"/>
    <p:sldId id="316" r:id="rId28"/>
    <p:sldId id="317" r:id="rId29"/>
    <p:sldId id="333" r:id="rId30"/>
    <p:sldId id="274" r:id="rId31"/>
    <p:sldId id="340" r:id="rId32"/>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80260" autoAdjust="0"/>
  </p:normalViewPr>
  <p:slideViewPr>
    <p:cSldViewPr>
      <p:cViewPr varScale="1">
        <p:scale>
          <a:sx n="87" d="100"/>
          <a:sy n="87"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80897"/>
          <p:cNvSpPr>
            <a:spLocks noGrp="1" noChangeArrowheads="1"/>
          </p:cNvSpPr>
          <p:nvPr>
            <p:ph type="hdr" sz="quarter"/>
          </p:nvPr>
        </p:nvSpPr>
        <p:spPr bwMode="auto">
          <a:xfrm>
            <a:off x="0" y="0"/>
            <a:ext cx="3044825" cy="465138"/>
          </a:xfrm>
          <a:prstGeom prst="rect">
            <a:avLst/>
          </a:prstGeom>
          <a:noFill/>
          <a:ln w="9525">
            <a:noFill/>
            <a:miter lim="800000"/>
            <a:headEnd/>
            <a:tailEnd/>
          </a:ln>
        </p:spPr>
        <p:txBody>
          <a:bodyPr vert="horz" wrap="square" lIns="93360" tIns="46680" rIns="93360" bIns="46680" numCol="1" anchor="t" anchorCtr="0" compatLnSpc="1">
            <a:prstTxWarp prst="textNoShape">
              <a:avLst/>
            </a:prstTxWarp>
          </a:bodyPr>
          <a:lstStyle>
            <a:lvl1pPr defTabSz="933450">
              <a:defRPr sz="1200">
                <a:latin typeface="Arial" charset="0"/>
                <a:ea typeface="ＭＳ Ｐゴシック" pitchFamily="-112" charset="-128"/>
              </a:defRPr>
            </a:lvl1pPr>
          </a:lstStyle>
          <a:p>
            <a:pPr>
              <a:defRPr/>
            </a:pPr>
            <a:endParaRPr lang="en-US"/>
          </a:p>
        </p:txBody>
      </p:sp>
      <p:sp>
        <p:nvSpPr>
          <p:cNvPr id="88067" name="Date Placeholder 88066"/>
          <p:cNvSpPr>
            <a:spLocks noGrp="1" noChangeArrowheads="1"/>
          </p:cNvSpPr>
          <p:nvPr>
            <p:ph type="dt" sz="quarter" idx="1"/>
          </p:nvPr>
        </p:nvSpPr>
        <p:spPr bwMode="auto">
          <a:xfrm>
            <a:off x="3979863" y="0"/>
            <a:ext cx="3044825" cy="465138"/>
          </a:xfrm>
          <a:prstGeom prst="rect">
            <a:avLst/>
          </a:prstGeom>
          <a:noFill/>
          <a:ln w="9525" cap="flat" cmpd="sng" algn="ctr">
            <a:noFill/>
            <a:prstDash val="solid"/>
            <a:miter lim="800000"/>
            <a:headEnd type="none" w="med" len="med"/>
            <a:tailEnd type="none" w="med" len="med"/>
          </a:ln>
          <a:effectLst/>
        </p:spPr>
        <p:txBody>
          <a:bodyPr vert="horz" wrap="square" lIns="93360" tIns="46680" rIns="93360" bIns="46680" numCol="1" anchor="t" anchorCtr="0" compatLnSpc="1">
            <a:prstTxWarp prst="textNoShape">
              <a:avLst/>
            </a:prstTxWarp>
          </a:bodyPr>
          <a:lstStyle>
            <a:lvl1pPr algn="r" defTabSz="933450">
              <a:defRPr sz="1200">
                <a:latin typeface="Arial" charset="0"/>
                <a:ea typeface="ＭＳ Ｐゴシック" pitchFamily="-112" charset="-128"/>
              </a:defRPr>
            </a:lvl1pPr>
          </a:lstStyle>
          <a:p>
            <a:pPr>
              <a:defRPr/>
            </a:pPr>
            <a:fld id="{91CD9F2C-EBAC-48D4-949E-25809CE49E50}" type="datetime1">
              <a:rPr lang="en-US"/>
              <a:pPr>
                <a:defRPr/>
              </a:pPr>
              <a:t>3/25/2017</a:t>
            </a:fld>
            <a:endParaRPr lang="en-US"/>
          </a:p>
        </p:txBody>
      </p:sp>
      <p:sp>
        <p:nvSpPr>
          <p:cNvPr id="84996" name="Rectangle 80899"/>
          <p:cNvSpPr>
            <a:spLocks noGrp="1" noChangeArrowheads="1"/>
          </p:cNvSpPr>
          <p:nvPr>
            <p:ph type="ftr" sz="quarter" idx="2"/>
          </p:nvPr>
        </p:nvSpPr>
        <p:spPr bwMode="auto">
          <a:xfrm>
            <a:off x="0" y="8845550"/>
            <a:ext cx="3044825" cy="465138"/>
          </a:xfrm>
          <a:prstGeom prst="rect">
            <a:avLst/>
          </a:prstGeom>
          <a:noFill/>
          <a:ln w="9525">
            <a:noFill/>
            <a:miter lim="800000"/>
            <a:headEnd/>
            <a:tailEnd/>
          </a:ln>
        </p:spPr>
        <p:txBody>
          <a:bodyPr vert="horz" wrap="square" lIns="93360" tIns="46680" rIns="93360" bIns="46680" numCol="1" anchor="b" anchorCtr="0" compatLnSpc="1">
            <a:prstTxWarp prst="textNoShape">
              <a:avLst/>
            </a:prstTxWarp>
          </a:bodyPr>
          <a:lstStyle>
            <a:lvl1pPr defTabSz="933450">
              <a:defRPr sz="1200">
                <a:latin typeface="Arial" charset="0"/>
                <a:ea typeface="ＭＳ Ｐゴシック" pitchFamily="-112" charset="-128"/>
              </a:defRPr>
            </a:lvl1pPr>
          </a:lstStyle>
          <a:p>
            <a:pPr>
              <a:defRPr/>
            </a:pPr>
            <a:endParaRPr lang="en-US"/>
          </a:p>
        </p:txBody>
      </p:sp>
      <p:sp>
        <p:nvSpPr>
          <p:cNvPr id="88069" name="Slide Number Placeholder 88068"/>
          <p:cNvSpPr>
            <a:spLocks noGrp="1" noChangeArrowheads="1"/>
          </p:cNvSpPr>
          <p:nvPr>
            <p:ph type="sldNum" sz="quarter" idx="3"/>
          </p:nvPr>
        </p:nvSpPr>
        <p:spPr bwMode="auto">
          <a:xfrm>
            <a:off x="3979863" y="8845550"/>
            <a:ext cx="3044825" cy="465138"/>
          </a:xfrm>
          <a:prstGeom prst="rect">
            <a:avLst/>
          </a:prstGeom>
          <a:noFill/>
          <a:ln w="9525" cap="flat" cmpd="sng" algn="ctr">
            <a:noFill/>
            <a:prstDash val="solid"/>
            <a:miter lim="800000"/>
            <a:headEnd type="none" w="med" len="med"/>
            <a:tailEnd type="none" w="med" len="med"/>
          </a:ln>
          <a:effectLst/>
        </p:spPr>
        <p:txBody>
          <a:bodyPr vert="horz" wrap="square" lIns="93360" tIns="46680" rIns="93360" bIns="46680" numCol="1" anchor="b" anchorCtr="0" compatLnSpc="1">
            <a:prstTxWarp prst="textNoShape">
              <a:avLst/>
            </a:prstTxWarp>
          </a:bodyPr>
          <a:lstStyle>
            <a:lvl1pPr algn="r" defTabSz="933450">
              <a:defRPr sz="1200"/>
            </a:lvl1pPr>
          </a:lstStyle>
          <a:p>
            <a:fld id="{E68108E4-FD48-4DA3-8E11-202D70AEB490}"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52225"/>
          <p:cNvSpPr>
            <a:spLocks noGrp="1" noChangeArrowheads="1"/>
          </p:cNvSpPr>
          <p:nvPr>
            <p:ph type="hdr" sz="quarter"/>
          </p:nvPr>
        </p:nvSpPr>
        <p:spPr bwMode="auto">
          <a:xfrm>
            <a:off x="0" y="0"/>
            <a:ext cx="3044825" cy="465138"/>
          </a:xfrm>
          <a:prstGeom prst="rect">
            <a:avLst/>
          </a:prstGeom>
          <a:noFill/>
          <a:ln w="9525">
            <a:noFill/>
            <a:miter lim="800000"/>
            <a:headEnd/>
            <a:tailEnd/>
          </a:ln>
        </p:spPr>
        <p:txBody>
          <a:bodyPr vert="horz" wrap="square" lIns="93360" tIns="46680" rIns="93360" bIns="46680" numCol="1" anchor="t" anchorCtr="0" compatLnSpc="1">
            <a:prstTxWarp prst="textNoShape">
              <a:avLst/>
            </a:prstTxWarp>
          </a:bodyPr>
          <a:lstStyle>
            <a:lvl1pPr defTabSz="933450" eaLnBrk="1" hangingPunct="1">
              <a:defRPr sz="1200">
                <a:latin typeface="Arial" charset="0"/>
                <a:ea typeface="ＭＳ Ｐゴシック" pitchFamily="-112" charset="-128"/>
              </a:defRPr>
            </a:lvl1pPr>
          </a:lstStyle>
          <a:p>
            <a:pPr>
              <a:defRPr/>
            </a:pPr>
            <a:endParaRPr lang="en-US"/>
          </a:p>
        </p:txBody>
      </p:sp>
      <p:sp>
        <p:nvSpPr>
          <p:cNvPr id="58371" name="Rectangle 52226"/>
          <p:cNvSpPr>
            <a:spLocks noGrp="1" noChangeArrowheads="1"/>
          </p:cNvSpPr>
          <p:nvPr>
            <p:ph type="dt" idx="1"/>
          </p:nvPr>
        </p:nvSpPr>
        <p:spPr bwMode="auto">
          <a:xfrm>
            <a:off x="3979863" y="0"/>
            <a:ext cx="3044825" cy="465138"/>
          </a:xfrm>
          <a:prstGeom prst="rect">
            <a:avLst/>
          </a:prstGeom>
          <a:noFill/>
          <a:ln w="9525">
            <a:noFill/>
            <a:miter lim="800000"/>
            <a:headEnd/>
            <a:tailEnd/>
          </a:ln>
        </p:spPr>
        <p:txBody>
          <a:bodyPr vert="horz" wrap="square" lIns="93360" tIns="46680" rIns="93360" bIns="46680" numCol="1" anchor="t" anchorCtr="0" compatLnSpc="1">
            <a:prstTxWarp prst="textNoShape">
              <a:avLst/>
            </a:prstTxWarp>
          </a:bodyPr>
          <a:lstStyle>
            <a:lvl1pPr algn="r" defTabSz="933450" eaLnBrk="1" hangingPunct="1">
              <a:defRPr sz="1200">
                <a:latin typeface="Arial" charset="0"/>
                <a:ea typeface="ＭＳ Ｐゴシック" pitchFamily="-112" charset="-128"/>
              </a:defRPr>
            </a:lvl1pPr>
          </a:lstStyle>
          <a:p>
            <a:pPr>
              <a:defRPr/>
            </a:pPr>
            <a:endParaRPr lang="en-US"/>
          </a:p>
        </p:txBody>
      </p:sp>
      <p:sp>
        <p:nvSpPr>
          <p:cNvPr id="64516" name="Rectangle 52227"/>
          <p:cNvSpPr>
            <a:spLocks noGrp="1" noRot="1" noChangeAspect="1" noChangeArrowheads="1" noTextEdit="1"/>
          </p:cNvSpPr>
          <p:nvPr>
            <p:ph type="sldImg" idx="2"/>
          </p:nvPr>
        </p:nvSpPr>
        <p:spPr bwMode="auto">
          <a:xfrm>
            <a:off x="1185863" y="698500"/>
            <a:ext cx="4656137" cy="3492500"/>
          </a:xfrm>
          <a:prstGeom prst="rect">
            <a:avLst/>
          </a:prstGeom>
          <a:noFill/>
          <a:ln w="952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Notes Placeholder 8196"/>
          <p:cNvSpPr>
            <a:spLocks noGrp="1" noChangeArrowheads="1"/>
          </p:cNvSpPr>
          <p:nvPr>
            <p:ph type="body" sz="quarter" idx="3"/>
          </p:nvPr>
        </p:nvSpPr>
        <p:spPr bwMode="auto">
          <a:xfrm>
            <a:off x="703263" y="4422775"/>
            <a:ext cx="5619750" cy="4191000"/>
          </a:xfrm>
          <a:prstGeom prst="rect">
            <a:avLst/>
          </a:prstGeom>
          <a:noFill/>
          <a:ln w="9525" cap="flat" cmpd="sng" algn="ctr">
            <a:noFill/>
            <a:prstDash val="solid"/>
            <a:miter lim="800000"/>
            <a:headEnd type="none" w="med" len="med"/>
            <a:tailEnd type="none" w="med" len="med"/>
          </a:ln>
          <a:effectLst/>
        </p:spPr>
        <p:txBody>
          <a:bodyPr vert="horz" wrap="square" lIns="93360" tIns="46680" rIns="93360" bIns="4668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8374" name="Rectangle 52229"/>
          <p:cNvSpPr>
            <a:spLocks noGrp="1" noChangeArrowheads="1"/>
          </p:cNvSpPr>
          <p:nvPr>
            <p:ph type="ftr" sz="quarter" idx="4"/>
          </p:nvPr>
        </p:nvSpPr>
        <p:spPr bwMode="auto">
          <a:xfrm>
            <a:off x="0" y="8845550"/>
            <a:ext cx="3044825" cy="465138"/>
          </a:xfrm>
          <a:prstGeom prst="rect">
            <a:avLst/>
          </a:prstGeom>
          <a:noFill/>
          <a:ln w="9525">
            <a:noFill/>
            <a:miter lim="800000"/>
            <a:headEnd/>
            <a:tailEnd/>
          </a:ln>
        </p:spPr>
        <p:txBody>
          <a:bodyPr vert="horz" wrap="square" lIns="93360" tIns="46680" rIns="93360" bIns="46680" numCol="1" anchor="b" anchorCtr="0" compatLnSpc="1">
            <a:prstTxWarp prst="textNoShape">
              <a:avLst/>
            </a:prstTxWarp>
          </a:bodyPr>
          <a:lstStyle>
            <a:lvl1pPr defTabSz="933450" eaLnBrk="1" hangingPunct="1">
              <a:defRPr sz="1200">
                <a:latin typeface="Arial" charset="0"/>
                <a:ea typeface="ＭＳ Ｐゴシック" pitchFamily="-112" charset="-128"/>
              </a:defRPr>
            </a:lvl1pPr>
          </a:lstStyle>
          <a:p>
            <a:pPr>
              <a:defRPr/>
            </a:pPr>
            <a:endParaRPr lang="en-US"/>
          </a:p>
        </p:txBody>
      </p:sp>
      <p:sp>
        <p:nvSpPr>
          <p:cNvPr id="8199" name="Slide Number Placeholder 8198"/>
          <p:cNvSpPr>
            <a:spLocks noGrp="1" noChangeArrowheads="1"/>
          </p:cNvSpPr>
          <p:nvPr>
            <p:ph type="sldNum" sz="quarter" idx="5"/>
          </p:nvPr>
        </p:nvSpPr>
        <p:spPr bwMode="auto">
          <a:xfrm>
            <a:off x="3979863" y="8845550"/>
            <a:ext cx="3044825" cy="465138"/>
          </a:xfrm>
          <a:prstGeom prst="rect">
            <a:avLst/>
          </a:prstGeom>
          <a:noFill/>
          <a:ln w="9525" cap="flat" cmpd="sng" algn="ctr">
            <a:noFill/>
            <a:prstDash val="solid"/>
            <a:miter lim="800000"/>
            <a:headEnd type="none" w="med" len="med"/>
            <a:tailEnd type="none" w="med" len="med"/>
          </a:ln>
          <a:effectLst/>
        </p:spPr>
        <p:txBody>
          <a:bodyPr vert="horz" wrap="square" lIns="93360" tIns="46680" rIns="93360" bIns="46680" numCol="1" anchor="b" anchorCtr="0" compatLnSpc="1">
            <a:prstTxWarp prst="textNoShape">
              <a:avLst/>
            </a:prstTxWarp>
          </a:bodyPr>
          <a:lstStyle>
            <a:lvl1pPr algn="r" defTabSz="933450" eaLnBrk="1" hangingPunct="1">
              <a:defRPr sz="1200"/>
            </a:lvl1pPr>
          </a:lstStyle>
          <a:p>
            <a:fld id="{28525462-6B5D-46A9-931E-D41D2A94CC6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ITC Stone Sans Std Semibold" pitchFamily="-112" charset="0"/>
        <a:ea typeface="ＭＳ Ｐゴシック" pitchFamily="-112" charset="-128"/>
        <a:cs typeface="+mn-cs"/>
      </a:defRPr>
    </a:lvl1pPr>
    <a:lvl2pPr marL="457200" algn="l" rtl="0" eaLnBrk="0" fontAlgn="base" hangingPunct="0">
      <a:spcBef>
        <a:spcPct val="30000"/>
      </a:spcBef>
      <a:spcAft>
        <a:spcPct val="0"/>
      </a:spcAft>
      <a:defRPr sz="1200" kern="1200">
        <a:solidFill>
          <a:schemeClr val="tx1"/>
        </a:solidFill>
        <a:latin typeface="ITC Stone Sans Std Semibold"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ITC Stone Sans Std Semibold"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ITC Stone Sans Std Semibold"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ITC Stone Sans Std Semibold" pitchFamily="-112" charset="0"/>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hap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3A04539-D9EE-4BDC-997E-AE2CDC5B6643}" type="slidenum">
              <a:rPr lang="en-US" altLang="en-US" sz="1200"/>
              <a:pPr/>
              <a:t>1</a:t>
            </a:fld>
            <a:endParaRPr lang="en-US" altLang="en-US" sz="1200"/>
          </a:p>
        </p:txBody>
      </p:sp>
      <p:sp>
        <p:nvSpPr>
          <p:cNvPr id="65539" name="Rectangle 53249"/>
          <p:cNvSpPr>
            <a:spLocks noGrp="1" noRot="1" noChangeAspect="1" noChangeArrowheads="1" noTextEdit="1"/>
          </p:cNvSpPr>
          <p:nvPr>
            <p:ph type="sldImg"/>
          </p:nvPr>
        </p:nvSpPr>
        <p:spPr>
          <a:noFill/>
          <a:ln cap="flat">
            <a:headEnd type="none" w="med" len="med"/>
            <a:tailEnd type="none" w="med" len="med"/>
          </a:ln>
        </p:spPr>
      </p:sp>
      <p:sp>
        <p:nvSpPr>
          <p:cNvPr id="65540" name="Rectangle 53250"/>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4586BCC-EF3B-4FB1-B479-864E8B8D729D}" type="slidenum">
              <a:rPr lang="en-US" altLang="en-US" sz="1200"/>
              <a:pPr/>
              <a:t>11</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9AE5E33-778E-4EBC-8724-B0430BA4E358}" type="slidenum">
              <a:rPr lang="en-US" altLang="en-US" sz="1200"/>
              <a:pPr/>
              <a:t>21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D925B90-24DA-49AD-A789-AAB903CC0E1F}" type="slidenum">
              <a:rPr lang="en-US" altLang="en-US" sz="1200"/>
              <a:pPr/>
              <a:t>22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1024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88CA732-418D-4E80-B30B-DBD1FE898750}" type="slidenum">
              <a:rPr lang="en-US" altLang="en-US" sz="1200"/>
              <a:pPr/>
              <a:t>23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6946769-5B30-4DD2-A2C0-B0AE83BD4070}" type="slidenum">
              <a:rPr lang="en-US" altLang="en-US" sz="1200"/>
              <a:pPr/>
              <a:t>24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1044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0D9F2CB-2A29-4AEB-97FD-B8022E18151C}" type="slidenum">
              <a:rPr lang="en-US" altLang="en-US" sz="1200"/>
              <a:pPr/>
              <a:t>25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hape 1"/>
          <p:cNvSpPr>
            <a:spLocks noGrp="1" noRot="1" noChangeAspect="1" noTextEdit="1"/>
          </p:cNvSpPr>
          <p:nvPr>
            <p:ph type="sldImg"/>
          </p:nvPr>
        </p:nvSpPr>
        <p:spPr>
          <a:noFill/>
          <a:ln cap="flat">
            <a:headEnd type="none" w="med" len="med"/>
            <a:tailEnd type="none" w="med" len="med"/>
          </a:ln>
        </p:spPr>
      </p:sp>
      <p:sp>
        <p:nvSpPr>
          <p:cNvPr id="106499" name="Shap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marL="346075" indent="-346075" eaLnBrk="1" hangingPunct="1">
              <a:spcBef>
                <a:spcPct val="0"/>
              </a:spcBef>
            </a:pPr>
            <a:r>
              <a:rPr lang="en-US" altLang="en-US">
                <a:latin typeface="Arial" panose="020B0604020202020204" pitchFamily="34" charset="0"/>
                <a:ea typeface="新細明體" pitchFamily="18" charset="-120"/>
              </a:rPr>
              <a:t>Root Directory ( / )</a:t>
            </a:r>
            <a:endParaRPr lang="en-US" altLang="en-US">
              <a:latin typeface="Calibri" panose="020F0502020204030204" pitchFamily="34" charset="0"/>
              <a:ea typeface="ＭＳ Ｐゴシック" panose="020B0600070205080204" pitchFamily="34" charset="-128"/>
            </a:endParaRPr>
          </a:p>
          <a:p>
            <a:pPr marL="346075" indent="-346075" eaLnBrk="1" hangingPunct="1">
              <a:lnSpc>
                <a:spcPct val="90000"/>
              </a:lnSpc>
              <a:spcBef>
                <a:spcPct val="0"/>
              </a:spcBef>
            </a:pPr>
            <a:r>
              <a:rPr lang="en-US" altLang="en-US">
                <a:solidFill>
                  <a:srgbClr val="FF3300"/>
                </a:solidFill>
                <a:latin typeface="Arial" panose="020B0604020202020204" pitchFamily="34" charset="0"/>
                <a:ea typeface="新細明體" pitchFamily="18" charset="-120"/>
              </a:rPr>
              <a:t>Top of the file system</a:t>
            </a:r>
            <a:r>
              <a:rPr lang="en-US" altLang="en-US">
                <a:latin typeface="Arial" panose="020B0604020202020204" pitchFamily="34" charset="0"/>
                <a:ea typeface="新細明體" pitchFamily="18" charset="-120"/>
              </a:rPr>
              <a:t>. Similar to \ in DOS</a:t>
            </a:r>
            <a:endParaRPr lang="en-US" altLang="en-US">
              <a:solidFill>
                <a:srgbClr val="FF3300"/>
              </a:solidFill>
              <a:latin typeface="Arial" panose="020B0604020202020204" pitchFamily="34" charset="0"/>
              <a:ea typeface="新細明體" pitchFamily="18" charset="-120"/>
            </a:endParaRPr>
          </a:p>
          <a:p>
            <a:pPr marL="346075" indent="-346075" eaLnBrk="1" hangingPunct="1">
              <a:spcBef>
                <a:spcPct val="0"/>
              </a:spcBef>
            </a:pPr>
            <a:r>
              <a:rPr lang="en-US" altLang="en-US">
                <a:latin typeface="Arial" panose="020B0604020202020204" pitchFamily="34" charset="0"/>
                <a:ea typeface="新細明體" pitchFamily="18" charset="-120"/>
              </a:rPr>
              <a:t>/bin</a:t>
            </a:r>
            <a:endParaRPr lang="en-US" altLang="en-US">
              <a:latin typeface="Calibri" panose="020F0502020204030204" pitchFamily="34" charset="0"/>
              <a:ea typeface="ＭＳ Ｐゴシック" panose="020B0600070205080204" pitchFamily="34" charset="-128"/>
            </a:endParaRPr>
          </a:p>
          <a:p>
            <a:pPr marL="346075" indent="-346075" eaLnBrk="1" hangingPunct="1">
              <a:lnSpc>
                <a:spcPct val="90000"/>
              </a:lnSpc>
              <a:spcBef>
                <a:spcPct val="0"/>
              </a:spcBef>
            </a:pPr>
            <a:r>
              <a:rPr lang="en-US" altLang="en-US">
                <a:latin typeface="Arial" panose="020B0604020202020204" pitchFamily="34" charset="0"/>
                <a:ea typeface="新細明體" pitchFamily="18" charset="-120"/>
              </a:rPr>
              <a:t>Contain the </a:t>
            </a:r>
            <a:r>
              <a:rPr lang="en-US" altLang="en-US">
                <a:solidFill>
                  <a:srgbClr val="FF3300"/>
                </a:solidFill>
                <a:latin typeface="Arial" panose="020B0604020202020204" pitchFamily="34" charset="0"/>
                <a:ea typeface="新細明體" pitchFamily="18" charset="-120"/>
              </a:rPr>
              <a:t>binary (executable code) of most essential Linux commands</a:t>
            </a:r>
            <a:r>
              <a:rPr lang="en-US" altLang="en-US">
                <a:latin typeface="Arial" panose="020B0604020202020204" pitchFamily="34" charset="0"/>
                <a:ea typeface="新細明體" pitchFamily="18" charset="-120"/>
              </a:rPr>
              <a:t>, e.g. bash, cat, cp, ln, ls, etc.</a:t>
            </a:r>
            <a:endParaRPr lang="en-US" altLang="en-US">
              <a:latin typeface="Calibri" panose="020F0502020204030204" pitchFamily="34" charset="0"/>
              <a:ea typeface="ＭＳ Ｐゴシック" panose="020B0600070205080204" pitchFamily="34" charset="-128"/>
            </a:endParaRPr>
          </a:p>
          <a:p>
            <a:pPr marL="346075" indent="-346075" eaLnBrk="1" hangingPunct="1">
              <a:spcBef>
                <a:spcPct val="0"/>
              </a:spcBef>
            </a:pPr>
            <a:r>
              <a:rPr lang="en-US" altLang="en-US">
                <a:latin typeface="Arial" panose="020B0604020202020204" pitchFamily="34" charset="0"/>
                <a:ea typeface="新細明體" pitchFamily="18" charset="-120"/>
              </a:rPr>
              <a:t>/boot</a:t>
            </a:r>
            <a:endParaRPr lang="en-US" altLang="en-US">
              <a:latin typeface="Calibri" panose="020F0502020204030204" pitchFamily="34" charset="0"/>
              <a:ea typeface="ＭＳ Ｐゴシック" panose="020B0600070205080204" pitchFamily="34" charset="-128"/>
            </a:endParaRPr>
          </a:p>
          <a:p>
            <a:pPr marL="346075" indent="-346075" eaLnBrk="1" hangingPunct="1">
              <a:lnSpc>
                <a:spcPct val="90000"/>
              </a:lnSpc>
              <a:spcBef>
                <a:spcPct val="0"/>
              </a:spcBef>
            </a:pPr>
            <a:r>
              <a:rPr lang="en-US" altLang="en-US">
                <a:latin typeface="Arial" panose="020B0604020202020204" pitchFamily="34" charset="0"/>
                <a:ea typeface="新細明體" pitchFamily="18" charset="-120"/>
              </a:rPr>
              <a:t>Contain all the files needed to </a:t>
            </a:r>
            <a:r>
              <a:rPr lang="en-US" altLang="en-US">
                <a:solidFill>
                  <a:srgbClr val="FF3300"/>
                </a:solidFill>
                <a:latin typeface="Arial" panose="020B0604020202020204" pitchFamily="34" charset="0"/>
                <a:ea typeface="新細明體" pitchFamily="18" charset="-120"/>
              </a:rPr>
              <a:t>boot the Linux system</a:t>
            </a:r>
            <a:r>
              <a:rPr lang="en-US" altLang="en-US">
                <a:latin typeface="Arial" panose="020B0604020202020204" pitchFamily="34" charset="0"/>
                <a:ea typeface="新細明體" pitchFamily="18" charset="-120"/>
              </a:rPr>
              <a:t>, including the binary of the Linux kernel. E.g., on Red Hat Linux 6.1, the kernel is in /boot/vmlinux-2.2.5-15 file</a:t>
            </a:r>
            <a:endParaRPr lang="en-US" altLang="en-US">
              <a:latin typeface="Calibri" panose="020F0502020204030204" pitchFamily="34" charset="0"/>
              <a:ea typeface="ＭＳ Ｐゴシック" panose="020B0600070205080204" pitchFamily="34" charset="-128"/>
            </a:endParaRPr>
          </a:p>
          <a:p>
            <a:pPr marL="346075" indent="-346075" eaLnBrk="1" hangingPunct="1">
              <a:spcBef>
                <a:spcPct val="0"/>
              </a:spcBef>
            </a:pPr>
            <a:r>
              <a:rPr lang="en-US" altLang="en-US">
                <a:latin typeface="Arial" panose="020B0604020202020204" pitchFamily="34" charset="0"/>
                <a:ea typeface="新細明體" pitchFamily="18" charset="-120"/>
              </a:rPr>
              <a:t>/dev</a:t>
            </a:r>
            <a:endParaRPr lang="en-US" altLang="en-US">
              <a:latin typeface="Calibri" panose="020F0502020204030204" pitchFamily="34" charset="0"/>
              <a:ea typeface="ＭＳ Ｐゴシック" panose="020B0600070205080204" pitchFamily="34" charset="-128"/>
            </a:endParaRPr>
          </a:p>
          <a:p>
            <a:pPr marL="346075" indent="-346075" eaLnBrk="1" hangingPunct="1">
              <a:lnSpc>
                <a:spcPct val="90000"/>
              </a:lnSpc>
              <a:spcBef>
                <a:spcPct val="0"/>
              </a:spcBef>
            </a:pPr>
            <a:r>
              <a:rPr lang="en-US" altLang="en-US">
                <a:latin typeface="Arial" panose="020B0604020202020204" pitchFamily="34" charset="0"/>
                <a:ea typeface="新細明體" pitchFamily="18" charset="-120"/>
              </a:rPr>
              <a:t>Contain the </a:t>
            </a:r>
            <a:r>
              <a:rPr lang="en-US" altLang="en-US">
                <a:solidFill>
                  <a:srgbClr val="FF3300"/>
                </a:solidFill>
                <a:latin typeface="Arial" panose="020B0604020202020204" pitchFamily="34" charset="0"/>
                <a:ea typeface="新細明體" pitchFamily="18" charset="-120"/>
              </a:rPr>
              <a:t>special files</a:t>
            </a:r>
            <a:r>
              <a:rPr lang="en-US" altLang="en-US">
                <a:latin typeface="Arial" panose="020B0604020202020204" pitchFamily="34" charset="0"/>
                <a:ea typeface="新細明體" pitchFamily="18" charset="-120"/>
              </a:rPr>
              <a:t> for devices, e.g. fd0, hd0, etc.</a:t>
            </a:r>
            <a:endParaRPr lang="en-US" altLang="en-US">
              <a:latin typeface="Calibri" panose="020F0502020204030204" pitchFamily="34" charset="0"/>
              <a:ea typeface="ＭＳ Ｐゴシック" panose="020B0600070205080204" pitchFamily="34" charset="-128"/>
            </a:endParaRPr>
          </a:p>
        </p:txBody>
      </p:sp>
      <p:sp>
        <p:nvSpPr>
          <p:cNvPr id="106500" name="Shap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3B7941A-2486-4BA9-922D-86267DE9A290}" type="slidenum">
              <a:rPr lang="en-US" altLang="en-US" sz="1200"/>
              <a:pPr/>
              <a:t>26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1075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437377A-5004-499D-9FEA-CE0BB53689C8}" type="slidenum">
              <a:rPr lang="en-US" altLang="en-US" sz="1200"/>
              <a:pPr/>
              <a:t>27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1085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64F93FF-E91C-4B45-9615-72FA7F69E069}" type="slidenum">
              <a:rPr lang="en-US" altLang="en-US" sz="1200"/>
              <a:pPr/>
              <a:t>28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1095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52513AB-D1EE-420D-AE1B-532418C7ABFE}" type="slidenum">
              <a:rPr lang="en-US" altLang="en-US" sz="1200"/>
              <a:pPr/>
              <a:t>29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hap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30B662B-FC86-4D10-B576-6BBA27733CB7}" type="slidenum">
              <a:rPr lang="en-US" altLang="en-US" sz="1200"/>
              <a:pPr/>
              <a:t>2</a:t>
            </a:fld>
            <a:endParaRPr lang="en-US" altLang="en-US" sz="1200"/>
          </a:p>
        </p:txBody>
      </p:sp>
      <p:sp>
        <p:nvSpPr>
          <p:cNvPr id="66563" name="Rectangle 54273"/>
          <p:cNvSpPr>
            <a:spLocks noGrp="1" noRot="1" noChangeAspect="1" noChangeArrowheads="1" noTextEdit="1"/>
          </p:cNvSpPr>
          <p:nvPr>
            <p:ph type="sldImg"/>
          </p:nvPr>
        </p:nvSpPr>
        <p:spPr>
          <a:noFill/>
          <a:ln cap="flat">
            <a:headEnd type="none" w="med" len="med"/>
            <a:tailEnd type="none" w="med" len="med"/>
          </a:ln>
        </p:spPr>
      </p:sp>
      <p:sp>
        <p:nvSpPr>
          <p:cNvPr id="66564" name="Rectangle 49154"/>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rPr>
              <a:t>If you are here you probably wonder about what  is Linux and if it will be a good idea to switch to use Linux instead of Windows.</a:t>
            </a:r>
            <a:endParaRPr lang="en-US" altLang="en-US">
              <a:latin typeface="Calibri" panose="020F050202020403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Today class is an introductory class for Linux. Class following this one will be hands on Linux introduction.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hap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2427228-8E9B-4FEC-9CCC-A995B9057443}" type="slidenum">
              <a:rPr lang="en-US" altLang="en-US" sz="1200"/>
              <a:pPr/>
              <a:t>30</a:t>
            </a:fld>
            <a:endParaRPr lang="en-US" altLang="en-US" sz="1200"/>
          </a:p>
        </p:txBody>
      </p:sp>
      <p:sp>
        <p:nvSpPr>
          <p:cNvPr id="118787" name="Rectangle 79873"/>
          <p:cNvSpPr>
            <a:spLocks noGrp="1" noRot="1" noChangeAspect="1" noChangeArrowheads="1" noTextEdit="1"/>
          </p:cNvSpPr>
          <p:nvPr>
            <p:ph type="sldImg"/>
          </p:nvPr>
        </p:nvSpPr>
        <p:spPr>
          <a:noFill/>
          <a:ln cap="flat">
            <a:headEnd type="none" w="med" len="med"/>
            <a:tailEnd type="none" w="med" len="med"/>
          </a:ln>
        </p:spPr>
      </p:sp>
      <p:sp>
        <p:nvSpPr>
          <p:cNvPr id="118788" name="Rectangle 49154"/>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eaLnBrk="1" hangingPunct="1"/>
            <a:r>
              <a:rPr lang="en-US" altLang="en-US" dirty="0">
                <a:latin typeface="Arial" panose="020B0604020202020204" pitchFamily="34" charset="0"/>
                <a:ea typeface="ＭＳ Ｐゴシック" panose="020B0600070205080204" pitchFamily="34" charset="-128"/>
              </a:rPr>
              <a:t>You'd be amazed how many people make this complaint. They come to Linux, expecting to find essentially a free, open-source version of Windows. Quite often, this is what they've been told to expect by over-zealous Linux users. However, it's a paradoxical hope. As a simple example, consider driver upgrades: one typically upgrades a hardware driver on Windows by going to the manufacturer's website and downloading the new driver; whereas in Linux you upgrade the kernel. This means that a single Linux download &amp; upgrade will give you the newest drivers available for your machine, whereas in Windows you would have to surf to multiple sites and download all the upgrades individually. It's a very different process, but it's certainly not a bad one. But many people complain because it's not what they're used to. </a:t>
            </a:r>
            <a:endParaRPr lang="en-US" altLang="en-US" dirty="0">
              <a:latin typeface="Calibri" panose="020F0502020204030204" pitchFamily="34" charset="0"/>
              <a:ea typeface="ＭＳ Ｐゴシック" panose="020B0600070205080204" pitchFamily="34" charset="-128"/>
            </a:endParaRPr>
          </a:p>
          <a:p>
            <a:pPr eaLnBrk="1" hangingPunct="1"/>
            <a:endParaRPr lang="en-US" altLang="en-US" dirty="0">
              <a:latin typeface="Arial" panose="020B0604020202020204" pitchFamily="34" charset="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But switching from Windows to Linux is like switching from a car to a motorbike. They may both be </a:t>
            </a:r>
            <a:r>
              <a:rPr lang="en-US" altLang="en-US" b="1" dirty="0">
                <a:latin typeface="Arial" panose="020B0604020202020204" pitchFamily="34" charset="0"/>
                <a:ea typeface="ＭＳ Ｐゴシック" panose="020B0600070205080204" pitchFamily="34" charset="-128"/>
              </a:rPr>
              <a:t>OSes/road vehicles</a:t>
            </a:r>
            <a:r>
              <a:rPr lang="en-US" altLang="en-US" dirty="0">
                <a:latin typeface="Arial" panose="020B0604020202020204" pitchFamily="34" charset="0"/>
                <a:ea typeface="ＭＳ Ｐゴシック" panose="020B0600070205080204" pitchFamily="34" charset="-128"/>
              </a:rPr>
              <a:t>. They may both use the same </a:t>
            </a:r>
            <a:r>
              <a:rPr lang="en-US" altLang="en-US" b="1" dirty="0">
                <a:latin typeface="Arial" panose="020B0604020202020204" pitchFamily="34" charset="0"/>
                <a:ea typeface="ＭＳ Ｐゴシック" panose="020B0600070205080204" pitchFamily="34" charset="-128"/>
              </a:rPr>
              <a:t>hardware/roads</a:t>
            </a:r>
            <a:r>
              <a:rPr lang="en-US" altLang="en-US" dirty="0">
                <a:latin typeface="Arial" panose="020B0604020202020204" pitchFamily="34" charset="0"/>
                <a:ea typeface="ＭＳ Ｐゴシック" panose="020B0600070205080204" pitchFamily="34" charset="-128"/>
              </a:rPr>
              <a:t>. They may both </a:t>
            </a:r>
            <a:r>
              <a:rPr lang="en-US" altLang="en-US" b="1" dirty="0">
                <a:latin typeface="Arial" panose="020B0604020202020204" pitchFamily="34" charset="0"/>
                <a:ea typeface="ＭＳ Ｐゴシック" panose="020B0600070205080204" pitchFamily="34" charset="-128"/>
              </a:rPr>
              <a:t>provide an environment for you to run applications/transport you from A to B</a:t>
            </a:r>
            <a:r>
              <a:rPr lang="en-US" altLang="en-US" dirty="0">
                <a:latin typeface="Arial" panose="020B0604020202020204" pitchFamily="34" charset="0"/>
                <a:ea typeface="ＭＳ Ｐゴシック" panose="020B0600070205080204" pitchFamily="34" charset="-128"/>
              </a:rPr>
              <a:t>. But they use fundamentally different approaches to do so.</a:t>
            </a:r>
            <a:endParaRPr lang="en-US" altLang="en-US" b="1" dirty="0">
              <a:latin typeface="Arial" panose="020B0604020202020204" pitchFamily="34" charset="0"/>
              <a:ea typeface="ＭＳ Ｐゴシック" panose="020B0600070205080204" pitchFamily="34" charset="-128"/>
            </a:endParaRPr>
          </a:p>
          <a:p>
            <a:pPr eaLnBrk="1" hangingPunct="1"/>
            <a:r>
              <a:rPr lang="en-US" altLang="en-US" b="1" dirty="0">
                <a:latin typeface="Arial" panose="020B0604020202020204" pitchFamily="34" charset="0"/>
                <a:ea typeface="ＭＳ Ｐゴシック" panose="020B0600070205080204" pitchFamily="34" charset="-128"/>
              </a:rPr>
              <a:t>Windows/cars</a:t>
            </a:r>
            <a:r>
              <a:rPr lang="en-US" altLang="en-US" dirty="0">
                <a:latin typeface="Arial" panose="020B0604020202020204" pitchFamily="34" charset="0"/>
                <a:ea typeface="ＭＳ Ｐゴシック" panose="020B0600070205080204" pitchFamily="34" charset="-128"/>
              </a:rPr>
              <a:t> are not safe from </a:t>
            </a:r>
            <a:r>
              <a:rPr lang="en-US" altLang="en-US" b="1" dirty="0">
                <a:latin typeface="Arial" panose="020B0604020202020204" pitchFamily="34" charset="0"/>
                <a:ea typeface="ＭＳ Ｐゴシック" panose="020B0600070205080204" pitchFamily="34" charset="-128"/>
              </a:rPr>
              <a:t>viruses/theft</a:t>
            </a:r>
            <a:r>
              <a:rPr lang="en-US" altLang="en-US" dirty="0">
                <a:latin typeface="Arial" panose="020B0604020202020204" pitchFamily="34" charset="0"/>
                <a:ea typeface="ＭＳ Ｐゴシック" panose="020B0600070205080204" pitchFamily="34" charset="-128"/>
              </a:rPr>
              <a:t> unless you </a:t>
            </a:r>
            <a:r>
              <a:rPr lang="en-US" altLang="en-US" b="1" dirty="0">
                <a:latin typeface="Arial" panose="020B0604020202020204" pitchFamily="34" charset="0"/>
                <a:ea typeface="ＭＳ Ｐゴシック" panose="020B0600070205080204" pitchFamily="34" charset="-128"/>
              </a:rPr>
              <a:t>install an antivirus/lock the doors</a:t>
            </a:r>
            <a:r>
              <a:rPr lang="en-US" altLang="en-US" dirty="0">
                <a:latin typeface="Arial" panose="020B0604020202020204" pitchFamily="34" charset="0"/>
                <a:ea typeface="ＭＳ Ｐゴシック" panose="020B0600070205080204" pitchFamily="34" charset="-128"/>
              </a:rPr>
              <a:t>. </a:t>
            </a:r>
            <a:r>
              <a:rPr lang="en-US" altLang="en-US" b="1" dirty="0">
                <a:latin typeface="Arial" panose="020B0604020202020204" pitchFamily="34" charset="0"/>
                <a:ea typeface="ＭＳ Ｐゴシック" panose="020B0600070205080204" pitchFamily="34" charset="-128"/>
              </a:rPr>
              <a:t>Linux/motorbikes</a:t>
            </a:r>
            <a:r>
              <a:rPr lang="en-US" altLang="en-US" dirty="0">
                <a:latin typeface="Arial" panose="020B0604020202020204" pitchFamily="34" charset="0"/>
                <a:ea typeface="ＭＳ Ｐゴシック" panose="020B0600070205080204" pitchFamily="34" charset="-128"/>
              </a:rPr>
              <a:t> don't have </a:t>
            </a:r>
            <a:r>
              <a:rPr lang="en-US" altLang="en-US" b="1" dirty="0">
                <a:latin typeface="Arial" panose="020B0604020202020204" pitchFamily="34" charset="0"/>
                <a:ea typeface="ＭＳ Ｐゴシック" panose="020B0600070205080204" pitchFamily="34" charset="-128"/>
              </a:rPr>
              <a:t>viruses/doors</a:t>
            </a:r>
            <a:r>
              <a:rPr lang="en-US" altLang="en-US" dirty="0">
                <a:latin typeface="Arial" panose="020B0604020202020204" pitchFamily="34" charset="0"/>
                <a:ea typeface="ＭＳ Ｐゴシック" panose="020B0600070205080204" pitchFamily="34" charset="-128"/>
              </a:rPr>
              <a:t>, so are perfectly safe without you having to </a:t>
            </a:r>
            <a:r>
              <a:rPr lang="en-US" altLang="en-US" b="1" dirty="0">
                <a:latin typeface="Arial" panose="020B0604020202020204" pitchFamily="34" charset="0"/>
                <a:ea typeface="ＭＳ Ｐゴシック" panose="020B0600070205080204" pitchFamily="34" charset="-128"/>
              </a:rPr>
              <a:t>install an antivirus/lock any doors</a:t>
            </a:r>
            <a:r>
              <a:rPr lang="en-US" altLang="en-US" dirty="0">
                <a:latin typeface="Arial" panose="020B0604020202020204" pitchFamily="34" charset="0"/>
                <a:ea typeface="ＭＳ Ｐゴシック" panose="020B0600070205080204" pitchFamily="34" charset="-128"/>
              </a:rPr>
              <a:t>.</a:t>
            </a:r>
          </a:p>
          <a:p>
            <a:pPr eaLnBrk="1" hangingPunct="1"/>
            <a:endParaRPr lang="en-US" altLang="en-US" dirty="0">
              <a:latin typeface="Arial" panose="020B0604020202020204" pitchFamily="34" charset="0"/>
              <a:ea typeface="ＭＳ Ｐゴシック" panose="020B0600070205080204" pitchFamily="34" charset="-128"/>
            </a:endParaRPr>
          </a:p>
          <a:p>
            <a:pPr eaLnBrk="1" hangingPunct="1"/>
            <a:endParaRPr lang="en-US" altLang="en-US" dirty="0">
              <a:latin typeface="Arial" panose="020B0604020202020204" pitchFamily="34" charset="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Linux users are in more of a community. They don't have to buy the software, they don't have to pay for technical support. They download software for free &amp; use Instant Messaging and web-based forums to get help. They deal with people, not corporations.</a:t>
            </a:r>
          </a:p>
          <a:p>
            <a:pPr eaLnBrk="1" hangingPunct="1"/>
            <a:endParaRPr lang="en-US" altLang="en-US" dirty="0">
              <a:latin typeface="Arial" panose="020B0604020202020204" pitchFamily="34" charset="0"/>
              <a:ea typeface="ＭＳ Ｐゴシック" panose="020B0600070205080204" pitchFamily="34" charset="-128"/>
            </a:endParaRPr>
          </a:p>
          <a:p>
            <a:pPr eaLnBrk="1" hangingPunct="1"/>
            <a:endParaRPr lang="en-US" altLang="en-US" dirty="0">
              <a:latin typeface="Arial" panose="020B0604020202020204" pitchFamily="34" charset="0"/>
              <a:ea typeface="ＭＳ Ｐゴシック" panose="020B0600070205080204" pitchFamily="34" charset="-128"/>
            </a:endParaRPr>
          </a:p>
          <a:p>
            <a:pPr eaLnBrk="1" hangingPunct="1"/>
            <a:endParaRPr lang="en-US" altLang="en-US" dirty="0">
              <a:latin typeface="Arial" panose="020B0604020202020204" pitchFamily="34" charset="0"/>
              <a:ea typeface="ＭＳ Ｐゴシック" panose="020B0600070205080204" pitchFamily="34" charset="-128"/>
            </a:endParaRPr>
          </a:p>
          <a:p>
            <a:pPr eaLnBrk="1" hangingPunct="1"/>
            <a:endParaRPr lang="en-US" altLang="en-US" dirty="0">
              <a:latin typeface="Arial" panose="020B0604020202020204" pitchFamily="34" charset="0"/>
              <a:ea typeface="ＭＳ Ｐゴシック" panose="020B0600070205080204" pitchFamily="34" charset="-128"/>
            </a:endParaRPr>
          </a:p>
          <a:p>
            <a:pPr eaLnBrk="1" hangingPunct="1"/>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3946AA6-8532-4A86-9E23-5130A5F979DA}" type="slidenum">
              <a:rPr lang="en-US" altLang="en-US" sz="1200"/>
              <a:pPr/>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1BF5025-809B-4671-9ED3-9BAA717EB9F1}" type="slidenum">
              <a:rPr lang="en-US" altLang="en-US" sz="1200"/>
              <a:pPr/>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07E9470-A470-4908-BEBD-097CAFBDD572}" type="slidenum">
              <a:rPr lang="en-US" altLang="en-US" sz="1200"/>
              <a:pPr/>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81CECF6-B9E1-46AF-8DC4-D78C352F516E}" type="slidenum">
              <a:rPr lang="en-US" altLang="en-US" sz="1200"/>
              <a:pPr/>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EEC4F49-C6CB-46FB-B6D7-7C64A6762EF7}" type="slidenum">
              <a:rPr lang="en-US" altLang="en-US" sz="1200"/>
              <a:pPr/>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hap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16B1DD5-B6E5-4A4C-A51A-621A3A549D5B}" type="slidenum">
              <a:rPr lang="en-US" altLang="en-US" sz="1200"/>
              <a:pPr/>
              <a:t>8</a:t>
            </a:fld>
            <a:endParaRPr lang="en-US" altLang="en-US" sz="1200"/>
          </a:p>
        </p:txBody>
      </p:sp>
      <p:sp>
        <p:nvSpPr>
          <p:cNvPr id="72707" name="Rectangle 58369"/>
          <p:cNvSpPr>
            <a:spLocks noGrp="1" noRot="1" noChangeAspect="1" noChangeArrowheads="1" noTextEdit="1"/>
          </p:cNvSpPr>
          <p:nvPr>
            <p:ph type="sldImg"/>
          </p:nvPr>
        </p:nvSpPr>
        <p:spPr>
          <a:noFill/>
          <a:ln cap="flat">
            <a:headEnd type="none" w="med" len="med"/>
            <a:tailEnd type="none" w="med" len="med"/>
          </a:ln>
        </p:spPr>
      </p:sp>
      <p:sp>
        <p:nvSpPr>
          <p:cNvPr id="72708" name="Rectangle 58370"/>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72F9A7B-675B-49AD-9183-189C26799E8D}" type="slidenum">
              <a:rPr lang="en-US" altLang="en-US" sz="1200"/>
              <a:pPr/>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367C0CC-8BE0-48C0-A8E6-F8BF28A77712}" type="datetimeFigureOut">
              <a:rPr lang="en-GB" smtClean="0"/>
              <a:t>25/03/2017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2A955F-88B0-460F-ABF2-11D9AEA10081}" type="slidenum">
              <a:rPr lang="en-GB" smtClean="0"/>
              <a:t>‹#›</a:t>
            </a:fld>
            <a:endParaRPr lang="en-GB" dirty="0"/>
          </a:p>
        </p:txBody>
      </p:sp>
    </p:spTree>
    <p:extLst>
      <p:ext uri="{BB962C8B-B14F-4D97-AF65-F5344CB8AC3E}">
        <p14:creationId xmlns:p14="http://schemas.microsoft.com/office/powerpoint/2010/main" val="616780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67C0CC-8BE0-48C0-A8E6-F8BF28A77712}" type="datetimeFigureOut">
              <a:rPr lang="en-GB" smtClean="0"/>
              <a:t>25/03/2017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2A955F-88B0-460F-ABF2-11D9AEA10081}" type="slidenum">
              <a:rPr lang="en-GB" smtClean="0"/>
              <a:t>‹#›</a:t>
            </a:fld>
            <a:endParaRPr lang="en-GB" dirty="0"/>
          </a:p>
        </p:txBody>
      </p:sp>
    </p:spTree>
    <p:extLst>
      <p:ext uri="{BB962C8B-B14F-4D97-AF65-F5344CB8AC3E}">
        <p14:creationId xmlns:p14="http://schemas.microsoft.com/office/powerpoint/2010/main" val="1958167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67C0CC-8BE0-48C0-A8E6-F8BF28A77712}" type="datetimeFigureOut">
              <a:rPr lang="en-GB" smtClean="0"/>
              <a:t>25/03/2017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2A955F-88B0-460F-ABF2-11D9AEA10081}" type="slidenum">
              <a:rPr lang="en-GB" smtClean="0"/>
              <a:t>‹#›</a:t>
            </a:fld>
            <a:endParaRPr lang="en-GB" dirty="0"/>
          </a:p>
        </p:txBody>
      </p:sp>
    </p:spTree>
    <p:extLst>
      <p:ext uri="{BB962C8B-B14F-4D97-AF65-F5344CB8AC3E}">
        <p14:creationId xmlns:p14="http://schemas.microsoft.com/office/powerpoint/2010/main" val="42473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chor="ctr"/>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43752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67C0CC-8BE0-48C0-A8E6-F8BF28A77712}" type="datetimeFigureOut">
              <a:rPr lang="en-GB" smtClean="0"/>
              <a:t>25/03/2017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2A955F-88B0-460F-ABF2-11D9AEA10081}" type="slidenum">
              <a:rPr lang="en-GB" smtClean="0"/>
              <a:t>‹#›</a:t>
            </a:fld>
            <a:endParaRPr lang="en-GB" dirty="0"/>
          </a:p>
        </p:txBody>
      </p:sp>
    </p:spTree>
    <p:extLst>
      <p:ext uri="{BB962C8B-B14F-4D97-AF65-F5344CB8AC3E}">
        <p14:creationId xmlns:p14="http://schemas.microsoft.com/office/powerpoint/2010/main" val="1133757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67C0CC-8BE0-48C0-A8E6-F8BF28A77712}" type="datetimeFigureOut">
              <a:rPr lang="en-GB" smtClean="0"/>
              <a:t>25/03/2017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2A955F-88B0-460F-ABF2-11D9AEA10081}" type="slidenum">
              <a:rPr lang="en-GB" smtClean="0"/>
              <a:t>‹#›</a:t>
            </a:fld>
            <a:endParaRPr lang="en-GB" dirty="0"/>
          </a:p>
        </p:txBody>
      </p:sp>
    </p:spTree>
    <p:extLst>
      <p:ext uri="{BB962C8B-B14F-4D97-AF65-F5344CB8AC3E}">
        <p14:creationId xmlns:p14="http://schemas.microsoft.com/office/powerpoint/2010/main" val="2472094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367C0CC-8BE0-48C0-A8E6-F8BF28A77712}" type="datetimeFigureOut">
              <a:rPr lang="en-GB" smtClean="0"/>
              <a:t>25/03/2017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02A955F-88B0-460F-ABF2-11D9AEA10081}" type="slidenum">
              <a:rPr lang="en-GB" smtClean="0"/>
              <a:t>‹#›</a:t>
            </a:fld>
            <a:endParaRPr lang="en-GB" dirty="0"/>
          </a:p>
        </p:txBody>
      </p:sp>
    </p:spTree>
    <p:extLst>
      <p:ext uri="{BB962C8B-B14F-4D97-AF65-F5344CB8AC3E}">
        <p14:creationId xmlns:p14="http://schemas.microsoft.com/office/powerpoint/2010/main" val="44428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367C0CC-8BE0-48C0-A8E6-F8BF28A77712}" type="datetimeFigureOut">
              <a:rPr lang="en-GB" smtClean="0"/>
              <a:t>25/03/2017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02A955F-88B0-460F-ABF2-11D9AEA10081}" type="slidenum">
              <a:rPr lang="en-GB" smtClean="0"/>
              <a:t>‹#›</a:t>
            </a:fld>
            <a:endParaRPr lang="en-GB" dirty="0"/>
          </a:p>
        </p:txBody>
      </p:sp>
    </p:spTree>
    <p:extLst>
      <p:ext uri="{BB962C8B-B14F-4D97-AF65-F5344CB8AC3E}">
        <p14:creationId xmlns:p14="http://schemas.microsoft.com/office/powerpoint/2010/main" val="762203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367C0CC-8BE0-48C0-A8E6-F8BF28A77712}" type="datetimeFigureOut">
              <a:rPr lang="en-GB" smtClean="0"/>
              <a:t>25/03/2017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02A955F-88B0-460F-ABF2-11D9AEA10081}" type="slidenum">
              <a:rPr lang="en-GB" smtClean="0"/>
              <a:t>‹#›</a:t>
            </a:fld>
            <a:endParaRPr lang="en-GB" dirty="0"/>
          </a:p>
        </p:txBody>
      </p:sp>
    </p:spTree>
    <p:extLst>
      <p:ext uri="{BB962C8B-B14F-4D97-AF65-F5344CB8AC3E}">
        <p14:creationId xmlns:p14="http://schemas.microsoft.com/office/powerpoint/2010/main" val="501987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7C0CC-8BE0-48C0-A8E6-F8BF28A77712}" type="datetimeFigureOut">
              <a:rPr lang="en-GB" smtClean="0"/>
              <a:t>25/03/2017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02A955F-88B0-460F-ABF2-11D9AEA10081}" type="slidenum">
              <a:rPr lang="en-GB" smtClean="0"/>
              <a:t>‹#›</a:t>
            </a:fld>
            <a:endParaRPr lang="en-GB" dirty="0"/>
          </a:p>
        </p:txBody>
      </p:sp>
    </p:spTree>
    <p:extLst>
      <p:ext uri="{BB962C8B-B14F-4D97-AF65-F5344CB8AC3E}">
        <p14:creationId xmlns:p14="http://schemas.microsoft.com/office/powerpoint/2010/main" val="3906174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B367C0CC-8BE0-48C0-A8E6-F8BF28A77712}" type="datetimeFigureOut">
              <a:rPr lang="en-GB" smtClean="0"/>
              <a:t>25/03/2017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02A955F-88B0-460F-ABF2-11D9AEA10081}" type="slidenum">
              <a:rPr lang="en-GB" smtClean="0"/>
              <a:t>‹#›</a:t>
            </a:fld>
            <a:endParaRPr lang="en-GB" dirty="0"/>
          </a:p>
        </p:txBody>
      </p:sp>
    </p:spTree>
    <p:extLst>
      <p:ext uri="{BB962C8B-B14F-4D97-AF65-F5344CB8AC3E}">
        <p14:creationId xmlns:p14="http://schemas.microsoft.com/office/powerpoint/2010/main" val="3866324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B367C0CC-8BE0-48C0-A8E6-F8BF28A77712}" type="datetimeFigureOut">
              <a:rPr lang="en-GB" smtClean="0"/>
              <a:t>25/03/2017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02A955F-88B0-460F-ABF2-11D9AEA10081}" type="slidenum">
              <a:rPr lang="en-GB" smtClean="0"/>
              <a:t>‹#›</a:t>
            </a:fld>
            <a:endParaRPr lang="en-GB" dirty="0"/>
          </a:p>
        </p:txBody>
      </p:sp>
    </p:spTree>
    <p:extLst>
      <p:ext uri="{BB962C8B-B14F-4D97-AF65-F5344CB8AC3E}">
        <p14:creationId xmlns:p14="http://schemas.microsoft.com/office/powerpoint/2010/main" val="3644956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3"/>
            <a:ext cx="8229600" cy="396239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367C0CC-8BE0-48C0-A8E6-F8BF28A77712}" type="datetimeFigureOut">
              <a:rPr lang="en-GB" smtClean="0"/>
              <a:t>25/03/2017</a:t>
            </a:fld>
            <a:endParaRPr lang="en-GB"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02A955F-88B0-460F-ABF2-11D9AEA10081}" type="slidenum">
              <a:rPr lang="en-GB" smtClean="0"/>
              <a:t>‹#›</a:t>
            </a:fld>
            <a:endParaRPr lang="en-GB" dirty="0"/>
          </a:p>
        </p:txBody>
      </p:sp>
    </p:spTree>
    <p:extLst>
      <p:ext uri="{BB962C8B-B14F-4D97-AF65-F5344CB8AC3E}">
        <p14:creationId xmlns:p14="http://schemas.microsoft.com/office/powerpoint/2010/main" val="117466567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hyperlink" Target="https://distrowatch.com/suse" TargetMode="External"/><Relationship Id="rId13" Type="http://schemas.openxmlformats.org/officeDocument/2006/relationships/hyperlink" Target="https://distrowatch.com/freebsd" TargetMode="External"/><Relationship Id="rId3" Type="http://schemas.openxmlformats.org/officeDocument/2006/relationships/hyperlink" Target="https://distrowatch.com/mint" TargetMode="External"/><Relationship Id="rId7" Type="http://schemas.openxmlformats.org/officeDocument/2006/relationships/hyperlink" Target="https://distrowatch.com/fedora" TargetMode="External"/><Relationship Id="rId12" Type="http://schemas.openxmlformats.org/officeDocument/2006/relationships/hyperlink" Target="https://distrowatch.com/slackware"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hyperlink" Target="https://distrowatch.com/mageia" TargetMode="External"/><Relationship Id="rId11" Type="http://schemas.openxmlformats.org/officeDocument/2006/relationships/hyperlink" Target="https://distrowatch.com/pclinuxos" TargetMode="External"/><Relationship Id="rId5" Type="http://schemas.openxmlformats.org/officeDocument/2006/relationships/hyperlink" Target="https://distrowatch.com/debian" TargetMode="External"/><Relationship Id="rId10" Type="http://schemas.openxmlformats.org/officeDocument/2006/relationships/hyperlink" Target="https://distrowatch.com/centos" TargetMode="External"/><Relationship Id="rId4" Type="http://schemas.openxmlformats.org/officeDocument/2006/relationships/hyperlink" Target="https://distrowatch.com/ubuntu" TargetMode="External"/><Relationship Id="rId9" Type="http://schemas.openxmlformats.org/officeDocument/2006/relationships/hyperlink" Target="https://distrowatch.com/arch" TargetMode="External"/><Relationship Id="rId14" Type="http://schemas.openxmlformats.org/officeDocument/2006/relationships/hyperlink" Target="https://distrowatch.com/"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www.shipit.ubuntu.com/" TargetMode="External"/><Relationship Id="rId2" Type="http://schemas.openxmlformats.org/officeDocument/2006/relationships/hyperlink" Target="http://www.ubuntu.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20.png"/></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0.xml"/><Relationship Id="rId1" Type="http://schemas.openxmlformats.org/officeDocument/2006/relationships/slideLayout" Target="../slideLayouts/slideLayout12.xml"/><Relationship Id="rId5" Type="http://schemas.openxmlformats.org/officeDocument/2006/relationships/image" Target="../media/image23.png"/><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images.google.com/imgres?imgurl=http://www.cs.vu.nl/~ast/photos/uitje03/002.jpg&amp;imgrefurl=http://www.cs.vu.nl/~ast/photos/uitje03/002.html&amp;h=1800&amp;w=1200&amp;sz=361&amp;hl=en&amp;start=1&amp;tbnid=y1pJoysKum0QnM:&amp;tbnh=150&amp;tbnw=100&amp;prev=/images?q%3DAndrew%2BTanenbaum%2B%26svnum%3D10%26hl%3Den%26lr%3D%26rls%3DGGLD,GGLD:2004-38,GGLD:en%26sa%3DN"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www.linuxcounter.net/"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Shape 58371"/>
          <p:cNvSpPr>
            <a:spLocks noGrp="1" noChangeArrowheads="1"/>
          </p:cNvSpPr>
          <p:nvPr>
            <p:ph type="ctrTitle"/>
          </p:nvPr>
        </p:nvSpPr>
        <p:spPr/>
        <p:txBody>
          <a:bodyPr anchor="t"/>
          <a:lstStyle/>
          <a:p>
            <a:pPr marL="0" indent="0" defTabSz="914400" eaLnBrk="1" hangingPunct="1">
              <a:defRPr/>
            </a:pPr>
            <a:r>
              <a:rPr lang="en-US" sz="7200" dirty="0">
                <a:solidFill>
                  <a:schemeClr val="tx1">
                    <a:lumMod val="95000"/>
                    <a:lumOff val="5000"/>
                  </a:schemeClr>
                </a:solidFill>
                <a:effectLst>
                  <a:outerShdw blurRad="38100" dist="38100" dir="2700000" algn="tl">
                    <a:srgbClr val="C0C0C0"/>
                  </a:outerShdw>
                </a:effectLst>
              </a:rPr>
              <a:t>Linux Introduction</a:t>
            </a:r>
            <a:endParaRPr lang="en-US" dirty="0">
              <a:solidFill>
                <a:schemeClr val="tx1">
                  <a:lumMod val="95000"/>
                  <a:lumOff val="5000"/>
                </a:schemeClr>
              </a:solidFill>
            </a:endParaRPr>
          </a:p>
        </p:txBody>
      </p:sp>
      <p:sp>
        <p:nvSpPr>
          <p:cNvPr id="3075" name="Shape 3073"/>
          <p:cNvSpPr>
            <a:spLocks noGrp="1" noChangeArrowheads="1"/>
          </p:cNvSpPr>
          <p:nvPr>
            <p:ph type="subTitle" idx="1"/>
          </p:nvPr>
        </p:nvSpPr>
        <p:spPr/>
        <p:txBody>
          <a:bodyPr/>
          <a:lstStyle/>
          <a:p>
            <a:pPr defTabSz="914400" eaLnBrk="1" hangingPunct="1"/>
            <a:r>
              <a:rPr lang="en-GB" i="1" dirty="0">
                <a:solidFill>
                  <a:schemeClr val="tx1">
                    <a:lumMod val="65000"/>
                    <a:lumOff val="35000"/>
                  </a:schemeClr>
                </a:solidFill>
              </a:rPr>
              <a:t>Richard Wilkinson, </a:t>
            </a:r>
            <a:r>
              <a:rPr lang="en-GB" sz="1800" i="1" dirty="0">
                <a:solidFill>
                  <a:schemeClr val="tx1">
                    <a:lumMod val="65000"/>
                    <a:lumOff val="35000"/>
                  </a:schemeClr>
                </a:solidFill>
              </a:rPr>
              <a:t>MSc, BA, PGCE, PGC, SFHEA, MBCS</a:t>
            </a:r>
          </a:p>
          <a:p>
            <a:pPr defTabSz="914400" eaLnBrk="1" hangingPunct="1"/>
            <a:endParaRPr lang="en-US" altLang="en-US" dirty="0">
              <a:solidFill>
                <a:schemeClr val="tx1"/>
              </a:solidFill>
            </a:endParaRPr>
          </a:p>
        </p:txBody>
      </p:sp>
      <p:pic>
        <p:nvPicPr>
          <p:cNvPr id="3079" name="Picture 7" descr="Image result for Linux log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46042"/>
            <a:ext cx="2545557" cy="1817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hape 1"/>
          <p:cNvSpPr>
            <a:spLocks noGrp="1"/>
          </p:cNvSpPr>
          <p:nvPr>
            <p:ph type="title"/>
          </p:nvPr>
        </p:nvSpPr>
        <p:spPr/>
        <p:txBody>
          <a:bodyPr/>
          <a:lstStyle/>
          <a:p>
            <a:r>
              <a:rPr lang="en-US" altLang="zh-TW"/>
              <a:t>Linux Shell</a:t>
            </a:r>
            <a:endParaRPr lang="en-US" dirty="0"/>
          </a:p>
        </p:txBody>
      </p:sp>
      <p:sp>
        <p:nvSpPr>
          <p:cNvPr id="43011" name="Shape 2"/>
          <p:cNvSpPr>
            <a:spLocks noGrp="1"/>
          </p:cNvSpPr>
          <p:nvPr>
            <p:ph sz="half" idx="1"/>
          </p:nvPr>
        </p:nvSpPr>
        <p:spPr/>
        <p:txBody>
          <a:bodyPr/>
          <a:lstStyle/>
          <a:p>
            <a:r>
              <a:rPr lang="en-US" altLang="zh-TW" dirty="0"/>
              <a:t>Shell interprets the command and request service from kernel</a:t>
            </a:r>
            <a:endParaRPr lang="en-US" altLang="en-US" dirty="0"/>
          </a:p>
          <a:p>
            <a:r>
              <a:rPr lang="en-US" altLang="zh-TW" dirty="0"/>
              <a:t>Similar to DOS but DOS has only one set of interface while Linux can select different shell</a:t>
            </a:r>
          </a:p>
          <a:p>
            <a:pPr lvl="1">
              <a:buFont typeface="Arial" panose="020B0604020202020204" pitchFamily="34" charset="0"/>
              <a:buChar char="•"/>
            </a:pPr>
            <a:r>
              <a:rPr lang="en-US" altLang="zh-TW" dirty="0"/>
              <a:t>Bourne Again shell (Bash), TC shell (</a:t>
            </a:r>
            <a:r>
              <a:rPr lang="en-US" altLang="zh-TW" dirty="0" err="1"/>
              <a:t>Tcsh</a:t>
            </a:r>
            <a:r>
              <a:rPr lang="en-US" altLang="zh-TW" dirty="0"/>
              <a:t>), Z shell (</a:t>
            </a:r>
            <a:r>
              <a:rPr lang="en-US" altLang="zh-TW" dirty="0" err="1"/>
              <a:t>Zsh</a:t>
            </a:r>
            <a:r>
              <a:rPr lang="en-US" altLang="zh-TW" dirty="0"/>
              <a:t>)</a:t>
            </a:r>
          </a:p>
          <a:p>
            <a:endParaRPr lang="en-US" altLang="en-US" dirty="0"/>
          </a:p>
        </p:txBody>
      </p:sp>
      <p:grpSp>
        <p:nvGrpSpPr>
          <p:cNvPr id="2" name="Group 1"/>
          <p:cNvGrpSpPr/>
          <p:nvPr/>
        </p:nvGrpSpPr>
        <p:grpSpPr>
          <a:xfrm>
            <a:off x="5257800" y="846138"/>
            <a:ext cx="3300413" cy="2971800"/>
            <a:chOff x="5410200" y="1219200"/>
            <a:chExt cx="3300413" cy="2971800"/>
          </a:xfrm>
        </p:grpSpPr>
        <p:grpSp>
          <p:nvGrpSpPr>
            <p:cNvPr id="43012" name="Group 3"/>
            <p:cNvGrpSpPr>
              <a:grpSpLocks/>
            </p:cNvGrpSpPr>
            <p:nvPr/>
          </p:nvGrpSpPr>
          <p:grpSpPr bwMode="auto">
            <a:xfrm>
              <a:off x="5410200" y="1905000"/>
              <a:ext cx="3276600" cy="2286000"/>
              <a:chOff x="432" y="1200"/>
              <a:chExt cx="2496" cy="1872"/>
            </a:xfrm>
          </p:grpSpPr>
          <p:sp>
            <p:nvSpPr>
              <p:cNvPr id="43021" name="Oval 4"/>
              <p:cNvSpPr>
                <a:spLocks noChangeArrowheads="1"/>
              </p:cNvSpPr>
              <p:nvPr/>
            </p:nvSpPr>
            <p:spPr bwMode="auto">
              <a:xfrm>
                <a:off x="432" y="1200"/>
                <a:ext cx="2496" cy="1872"/>
              </a:xfrm>
              <a:prstGeom prst="ellipse">
                <a:avLst/>
              </a:prstGeom>
              <a:solidFill>
                <a:schemeClr val="accent1"/>
              </a:solidFill>
              <a:ln w="9525" algn="ctr">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sz="1800"/>
              </a:p>
            </p:txBody>
          </p:sp>
          <p:sp>
            <p:nvSpPr>
              <p:cNvPr id="43022" name="Oval 5"/>
              <p:cNvSpPr>
                <a:spLocks noChangeArrowheads="1"/>
              </p:cNvSpPr>
              <p:nvPr/>
            </p:nvSpPr>
            <p:spPr bwMode="auto">
              <a:xfrm>
                <a:off x="1008" y="1632"/>
                <a:ext cx="1296" cy="1056"/>
              </a:xfrm>
              <a:prstGeom prst="ellipse">
                <a:avLst/>
              </a:prstGeom>
              <a:solidFill>
                <a:schemeClr val="tx2"/>
              </a:solidFill>
              <a:ln w="9525" algn="ctr">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zh-TW">
                    <a:solidFill>
                      <a:schemeClr val="bg1"/>
                    </a:solidFill>
                    <a:latin typeface="Arial Narrow" panose="020B0606020202030204" pitchFamily="34" charset="0"/>
                    <a:ea typeface="新細明體" pitchFamily="18" charset="-120"/>
                  </a:rPr>
                  <a:t>Kernel</a:t>
                </a:r>
              </a:p>
            </p:txBody>
          </p:sp>
        </p:grpSp>
        <p:sp>
          <p:nvSpPr>
            <p:cNvPr id="43013" name="TextBox 6"/>
            <p:cNvSpPr txBox="1">
              <a:spLocks noChangeArrowheads="1"/>
            </p:cNvSpPr>
            <p:nvPr/>
          </p:nvSpPr>
          <p:spPr bwMode="auto">
            <a:xfrm>
              <a:off x="6019800" y="2057400"/>
              <a:ext cx="2147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zh-TW">
                  <a:solidFill>
                    <a:srgbClr val="000000"/>
                  </a:solidFill>
                  <a:latin typeface="Arial Narrow" panose="020B0606020202030204" pitchFamily="34" charset="0"/>
                  <a:ea typeface="新細明體" pitchFamily="18" charset="-120"/>
                </a:rPr>
                <a:t>Bash, Tcsh, Zsh</a:t>
              </a:r>
            </a:p>
          </p:txBody>
        </p:sp>
        <p:sp>
          <p:nvSpPr>
            <p:cNvPr id="43014" name="TextBox 7"/>
            <p:cNvSpPr txBox="1">
              <a:spLocks noChangeArrowheads="1"/>
            </p:cNvSpPr>
            <p:nvPr/>
          </p:nvSpPr>
          <p:spPr bwMode="auto">
            <a:xfrm>
              <a:off x="5775325" y="1565275"/>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zh-TW">
                  <a:latin typeface="Arial Narrow" panose="020B0606020202030204" pitchFamily="34" charset="0"/>
                  <a:ea typeface="新細明體" pitchFamily="18" charset="-120"/>
                </a:rPr>
                <a:t>ls</a:t>
              </a:r>
            </a:p>
          </p:txBody>
        </p:sp>
        <p:sp>
          <p:nvSpPr>
            <p:cNvPr id="43015" name="TextBox 8"/>
            <p:cNvSpPr txBox="1">
              <a:spLocks noChangeArrowheads="1"/>
            </p:cNvSpPr>
            <p:nvPr/>
          </p:nvSpPr>
          <p:spPr bwMode="auto">
            <a:xfrm>
              <a:off x="8001000" y="15240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zh-TW">
                  <a:latin typeface="Arial Narrow" panose="020B0606020202030204" pitchFamily="34" charset="0"/>
                  <a:ea typeface="新細明體" pitchFamily="18" charset="-120"/>
                </a:rPr>
                <a:t>pwd</a:t>
              </a:r>
            </a:p>
          </p:txBody>
        </p:sp>
        <p:sp>
          <p:nvSpPr>
            <p:cNvPr id="43016" name="TextBox 9"/>
            <p:cNvSpPr txBox="1">
              <a:spLocks noChangeArrowheads="1"/>
            </p:cNvSpPr>
            <p:nvPr/>
          </p:nvSpPr>
          <p:spPr bwMode="auto">
            <a:xfrm>
              <a:off x="6400800" y="1219200"/>
              <a:ext cx="116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zh-TW">
                  <a:latin typeface="Arial Narrow" panose="020B0606020202030204" pitchFamily="34" charset="0"/>
                  <a:ea typeface="新細明體" pitchFamily="18" charset="-120"/>
                </a:rPr>
                <a:t>whoami</a:t>
              </a:r>
            </a:p>
          </p:txBody>
        </p:sp>
        <p:sp>
          <p:nvSpPr>
            <p:cNvPr id="43017" name="Straight Connector 10"/>
            <p:cNvSpPr>
              <a:spLocks noChangeShapeType="1"/>
            </p:cNvSpPr>
            <p:nvPr/>
          </p:nvSpPr>
          <p:spPr bwMode="auto">
            <a:xfrm>
              <a:off x="6019800" y="1981200"/>
              <a:ext cx="228600" cy="228600"/>
            </a:xfrm>
            <a:prstGeom prst="line">
              <a:avLst/>
            </a:prstGeom>
            <a:noFill/>
            <a:ln w="9525" algn="ctr">
              <a:solidFill>
                <a:srgbClr val="FF33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GB"/>
            </a:p>
          </p:txBody>
        </p:sp>
        <p:sp>
          <p:nvSpPr>
            <p:cNvPr id="43018" name="Straight Connector 12"/>
            <p:cNvSpPr>
              <a:spLocks noChangeShapeType="1"/>
            </p:cNvSpPr>
            <p:nvPr/>
          </p:nvSpPr>
          <p:spPr bwMode="auto">
            <a:xfrm>
              <a:off x="7010400" y="1752600"/>
              <a:ext cx="0" cy="304800"/>
            </a:xfrm>
            <a:prstGeom prst="line">
              <a:avLst/>
            </a:prstGeom>
            <a:noFill/>
            <a:ln w="9525" algn="ctr">
              <a:solidFill>
                <a:srgbClr val="FF33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GB"/>
            </a:p>
          </p:txBody>
        </p:sp>
        <p:sp>
          <p:nvSpPr>
            <p:cNvPr id="43019" name="Straight Connector 13"/>
            <p:cNvSpPr>
              <a:spLocks noChangeShapeType="1"/>
            </p:cNvSpPr>
            <p:nvPr/>
          </p:nvSpPr>
          <p:spPr bwMode="auto">
            <a:xfrm flipH="1">
              <a:off x="7924800" y="1981200"/>
              <a:ext cx="304800" cy="304800"/>
            </a:xfrm>
            <a:prstGeom prst="line">
              <a:avLst/>
            </a:prstGeom>
            <a:noFill/>
            <a:ln w="9525" algn="ctr">
              <a:solidFill>
                <a:srgbClr val="FF33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GB"/>
            </a:p>
          </p:txBody>
        </p:sp>
      </p:grpSp>
      <p:sp>
        <p:nvSpPr>
          <p:cNvPr id="43020" name="TextBox 14"/>
          <p:cNvSpPr txBox="1">
            <a:spLocks noChangeArrowheads="1"/>
          </p:cNvSpPr>
          <p:nvPr/>
        </p:nvSpPr>
        <p:spPr bwMode="auto">
          <a:xfrm>
            <a:off x="457200" y="4023702"/>
            <a:ext cx="8305800" cy="1883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87350" indent="-387350">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Clr>
                <a:schemeClr val="tx1"/>
              </a:buClr>
              <a:buSzPct val="75000"/>
              <a:buFont typeface="Arial" panose="020B0604020202020204" pitchFamily="34" charset="0"/>
              <a:buChar char="•"/>
            </a:pPr>
            <a:r>
              <a:rPr lang="en-US" altLang="zh-TW" sz="2100" dirty="0">
                <a:latin typeface="+mn-lt"/>
                <a:ea typeface="新細明體" pitchFamily="18" charset="-120"/>
              </a:rPr>
              <a:t>Different shell has similar but different functionality</a:t>
            </a:r>
          </a:p>
          <a:p>
            <a:pPr>
              <a:spcBef>
                <a:spcPct val="20000"/>
              </a:spcBef>
              <a:buClr>
                <a:schemeClr val="tx1"/>
              </a:buClr>
              <a:buSzPct val="75000"/>
              <a:buFont typeface="Arial" panose="020B0604020202020204" pitchFamily="34" charset="0"/>
              <a:buChar char="•"/>
            </a:pPr>
            <a:r>
              <a:rPr lang="en-US" altLang="zh-TW" sz="2100" dirty="0">
                <a:solidFill>
                  <a:srgbClr val="FF3300"/>
                </a:solidFill>
                <a:latin typeface="+mn-lt"/>
                <a:ea typeface="新細明體" pitchFamily="18" charset="-120"/>
              </a:rPr>
              <a:t>Bash</a:t>
            </a:r>
            <a:r>
              <a:rPr lang="en-US" altLang="zh-TW" sz="2100" dirty="0">
                <a:latin typeface="+mn-lt"/>
                <a:ea typeface="新細明體" pitchFamily="18" charset="-120"/>
              </a:rPr>
              <a:t> is the default for Linux</a:t>
            </a:r>
          </a:p>
          <a:p>
            <a:pPr>
              <a:spcBef>
                <a:spcPct val="20000"/>
              </a:spcBef>
              <a:buClr>
                <a:schemeClr val="tx1"/>
              </a:buClr>
              <a:buSzPct val="75000"/>
              <a:buFont typeface="Arial" panose="020B0604020202020204" pitchFamily="34" charset="0"/>
              <a:buChar char="•"/>
            </a:pPr>
            <a:r>
              <a:rPr lang="en-US" altLang="zh-TW" sz="2100" dirty="0">
                <a:latin typeface="+mn-lt"/>
                <a:ea typeface="新細明體" pitchFamily="18" charset="-120"/>
              </a:rPr>
              <a:t>Graphical user interface of Linux is in fact an application program work on the shell</a:t>
            </a:r>
          </a:p>
          <a:p>
            <a:endParaRPr lang="zh-TW" altLang="en-US" dirty="0">
              <a:latin typeface="Arial Narrow" panose="020B0606020202030204" pitchFamily="34" charset="0"/>
              <a:ea typeface="新細明體" pitchFamily="18"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hape 1"/>
          <p:cNvSpPr>
            <a:spLocks noGrp="1"/>
          </p:cNvSpPr>
          <p:nvPr>
            <p:ph type="title"/>
          </p:nvPr>
        </p:nvSpPr>
        <p:spPr/>
        <p:txBody>
          <a:bodyPr/>
          <a:lstStyle/>
          <a:p>
            <a:r>
              <a:rPr lang="en-US"/>
              <a:t>Linux Distributions</a:t>
            </a:r>
            <a:endParaRPr lang="en-US" dirty="0"/>
          </a:p>
        </p:txBody>
      </p:sp>
      <p:sp>
        <p:nvSpPr>
          <p:cNvPr id="15363" name="Shape 2"/>
          <p:cNvSpPr>
            <a:spLocks noGrp="1"/>
          </p:cNvSpPr>
          <p:nvPr>
            <p:ph type="body" idx="1"/>
          </p:nvPr>
        </p:nvSpPr>
        <p:spPr/>
        <p:txBody>
          <a:bodyPr numCol="2">
            <a:normAutofit/>
          </a:bodyPr>
          <a:lstStyle/>
          <a:p>
            <a:r>
              <a:rPr lang="en-GB" dirty="0">
                <a:hlinkClick r:id="rId3"/>
              </a:rPr>
              <a:t>Linux Mint</a:t>
            </a:r>
            <a:endParaRPr lang="en-GB" dirty="0"/>
          </a:p>
          <a:p>
            <a:r>
              <a:rPr lang="en-GB" u="sng" dirty="0">
                <a:hlinkClick r:id="rId4"/>
              </a:rPr>
              <a:t>Ubuntu</a:t>
            </a:r>
            <a:endParaRPr lang="en-GB" u="sng" dirty="0"/>
          </a:p>
          <a:p>
            <a:r>
              <a:rPr lang="en-GB" dirty="0">
                <a:hlinkClick r:id="rId5"/>
              </a:rPr>
              <a:t>Debian GNU/Linux</a:t>
            </a:r>
            <a:endParaRPr lang="en-GB" dirty="0"/>
          </a:p>
          <a:p>
            <a:r>
              <a:rPr lang="en-GB" dirty="0" err="1">
                <a:hlinkClick r:id="rId6"/>
              </a:rPr>
              <a:t>Mageia</a:t>
            </a:r>
            <a:endParaRPr lang="en-GB" dirty="0"/>
          </a:p>
          <a:p>
            <a:r>
              <a:rPr lang="en-GB" dirty="0">
                <a:hlinkClick r:id="rId7"/>
              </a:rPr>
              <a:t>Fedora</a:t>
            </a:r>
            <a:endParaRPr lang="en-GB" dirty="0"/>
          </a:p>
          <a:p>
            <a:r>
              <a:rPr lang="en-GB" dirty="0" err="1">
                <a:hlinkClick r:id="rId8"/>
              </a:rPr>
              <a:t>openSUSE</a:t>
            </a:r>
            <a:endParaRPr lang="en-GB" dirty="0"/>
          </a:p>
          <a:p>
            <a:r>
              <a:rPr lang="en-GB" dirty="0">
                <a:hlinkClick r:id="rId9"/>
              </a:rPr>
              <a:t>Arch Linux</a:t>
            </a:r>
            <a:endParaRPr lang="en-GB" dirty="0"/>
          </a:p>
          <a:p>
            <a:r>
              <a:rPr lang="en-GB" dirty="0">
                <a:hlinkClick r:id="rId10"/>
              </a:rPr>
              <a:t>CentOS</a:t>
            </a:r>
            <a:endParaRPr lang="en-GB" dirty="0"/>
          </a:p>
          <a:p>
            <a:r>
              <a:rPr lang="en-GB" dirty="0" err="1">
                <a:hlinkClick r:id="rId11"/>
              </a:rPr>
              <a:t>PCLinuxOS</a:t>
            </a:r>
            <a:endParaRPr lang="en-GB" dirty="0"/>
          </a:p>
          <a:p>
            <a:r>
              <a:rPr lang="en-GB" dirty="0">
                <a:hlinkClick r:id="rId12"/>
              </a:rPr>
              <a:t>Slackware Linux</a:t>
            </a:r>
            <a:endParaRPr lang="en-GB" dirty="0"/>
          </a:p>
          <a:p>
            <a:r>
              <a:rPr lang="en-GB" dirty="0">
                <a:hlinkClick r:id="rId13"/>
              </a:rPr>
              <a:t>FreeBSD</a:t>
            </a:r>
            <a:endParaRPr lang="en-GB" dirty="0"/>
          </a:p>
          <a:p>
            <a:pPr marL="0" indent="0">
              <a:buNone/>
            </a:pPr>
            <a:r>
              <a:rPr lang="en-GB" altLang="en-US" dirty="0"/>
              <a:t>… And many more</a:t>
            </a:r>
          </a:p>
          <a:p>
            <a:pPr marL="0" indent="0">
              <a:buNone/>
            </a:pPr>
            <a:endParaRPr lang="en-GB" altLang="en-US" dirty="0"/>
          </a:p>
          <a:p>
            <a:pPr marL="0" indent="0">
              <a:buNone/>
            </a:pPr>
            <a:endParaRPr lang="en-GB" altLang="en-US" dirty="0"/>
          </a:p>
          <a:p>
            <a:pPr marL="0" indent="0">
              <a:buNone/>
            </a:pPr>
            <a:r>
              <a:rPr lang="en-GB" altLang="en-US" i="1" dirty="0"/>
              <a:t>Source: </a:t>
            </a:r>
            <a:r>
              <a:rPr lang="en-GB" altLang="en-US" i="1" dirty="0">
                <a:hlinkClick r:id="rId14"/>
              </a:rPr>
              <a:t>https://distrowatch.com</a:t>
            </a:r>
            <a:r>
              <a:rPr lang="en-GB" altLang="en-US" i="1" dirty="0"/>
              <a:t> </a:t>
            </a:r>
            <a:endParaRPr lang="en-US" altLang="en-US"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chor="t"/>
          <a:lstStyle/>
          <a:p>
            <a:r>
              <a:rPr lang="en-US" altLang="en-US" sz="4000" b="0" cap="none" dirty="0">
                <a:solidFill>
                  <a:schemeClr val="tx1">
                    <a:lumMod val="50000"/>
                    <a:lumOff val="50000"/>
                  </a:schemeClr>
                </a:solidFill>
              </a:rPr>
              <a:t>Linux For Human Beings</a:t>
            </a:r>
            <a:endParaRPr lang="ru-RU" altLang="en-US" sz="4000" b="0" cap="none" dirty="0">
              <a:solidFill>
                <a:schemeClr val="tx1">
                  <a:lumMod val="50000"/>
                  <a:lumOff val="50000"/>
                </a:schemeClr>
              </a:solidFill>
            </a:endParaRPr>
          </a:p>
        </p:txBody>
      </p:sp>
      <p:pic>
        <p:nvPicPr>
          <p:cNvPr id="8" name="Picture 4" descr="logo"/>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78050" y="2667000"/>
            <a:ext cx="4860925"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2314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Gallery</a:t>
            </a:r>
            <a:endParaRPr lang="ru-RU" altLang="en-US"/>
          </a:p>
        </p:txBody>
      </p:sp>
      <p:grpSp>
        <p:nvGrpSpPr>
          <p:cNvPr id="4099" name="Group 1"/>
          <p:cNvGrpSpPr>
            <a:grpSpLocks/>
          </p:cNvGrpSpPr>
          <p:nvPr/>
        </p:nvGrpSpPr>
        <p:grpSpPr bwMode="auto">
          <a:xfrm>
            <a:off x="1079500" y="1268413"/>
            <a:ext cx="6985000" cy="4265612"/>
            <a:chOff x="1114102" y="1268760"/>
            <a:chExt cx="6985000" cy="4265612"/>
          </a:xfrm>
        </p:grpSpPr>
        <p:pic>
          <p:nvPicPr>
            <p:cNvPr id="4100" name="Picture 4" descr="m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102" y="1268760"/>
              <a:ext cx="3168650" cy="196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5"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1268760"/>
              <a:ext cx="3167062" cy="195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6" descr="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4102" y="3573810"/>
              <a:ext cx="3168650" cy="195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7" descr="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0452" y="3573810"/>
              <a:ext cx="3168650" cy="196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098204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What is Ubuntu?</a:t>
            </a:r>
            <a:endParaRPr lang="ru-RU" altLang="en-US"/>
          </a:p>
        </p:txBody>
      </p:sp>
      <p:sp>
        <p:nvSpPr>
          <p:cNvPr id="6147" name="Rectangle 3"/>
          <p:cNvSpPr>
            <a:spLocks noGrp="1" noChangeArrowheads="1"/>
          </p:cNvSpPr>
          <p:nvPr>
            <p:ph idx="1"/>
          </p:nvPr>
        </p:nvSpPr>
        <p:spPr>
          <a:xfrm>
            <a:off x="457200" y="1600200"/>
            <a:ext cx="8229600" cy="4060825"/>
          </a:xfrm>
        </p:spPr>
        <p:txBody>
          <a:bodyPr/>
          <a:lstStyle/>
          <a:p>
            <a:pPr>
              <a:lnSpc>
                <a:spcPct val="90000"/>
              </a:lnSpc>
              <a:buFontTx/>
              <a:buChar char="•"/>
            </a:pPr>
            <a:r>
              <a:rPr lang="en-US" altLang="en-US" sz="2800"/>
              <a:t>Ubuntu (pronounced oo-BOON-to) is a Linux-based operating system that is open sourced </a:t>
            </a:r>
            <a:r>
              <a:rPr lang="en-US" altLang="en-US" sz="2800" b="1"/>
              <a:t>(free)</a:t>
            </a:r>
          </a:p>
          <a:p>
            <a:pPr>
              <a:lnSpc>
                <a:spcPct val="90000"/>
              </a:lnSpc>
              <a:buFontTx/>
              <a:buChar char="•"/>
            </a:pPr>
            <a:endParaRPr lang="en-US" altLang="en-US" sz="2800" b="1"/>
          </a:p>
          <a:p>
            <a:pPr>
              <a:lnSpc>
                <a:spcPct val="90000"/>
              </a:lnSpc>
              <a:buFontTx/>
              <a:buChar char="•"/>
            </a:pPr>
            <a:r>
              <a:rPr lang="en-US" altLang="en-US" sz="2800"/>
              <a:t>Ubuntu is an African concept meaning “humanity towards others”</a:t>
            </a:r>
          </a:p>
          <a:p>
            <a:pPr>
              <a:lnSpc>
                <a:spcPct val="90000"/>
              </a:lnSpc>
              <a:buFontTx/>
              <a:buChar char="•"/>
            </a:pPr>
            <a:endParaRPr lang="en-US" altLang="en-US" sz="2800"/>
          </a:p>
          <a:p>
            <a:pPr>
              <a:lnSpc>
                <a:spcPct val="90000"/>
              </a:lnSpc>
              <a:buFontTx/>
              <a:buChar char="•"/>
            </a:pPr>
            <a:r>
              <a:rPr lang="en-US" altLang="en-US" sz="2800"/>
              <a:t>Ubuntu is sponsored by Canonical Ltd. owned by South African billionaire Mark Shuttlewort – the Ubuntu creator</a:t>
            </a:r>
          </a:p>
        </p:txBody>
      </p:sp>
    </p:spTree>
    <p:extLst>
      <p:ext uri="{BB962C8B-B14F-4D97-AF65-F5344CB8AC3E}">
        <p14:creationId xmlns:p14="http://schemas.microsoft.com/office/powerpoint/2010/main" val="3123361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Why Ubuntu?</a:t>
            </a:r>
            <a:endParaRPr lang="ru-RU" altLang="en-US"/>
          </a:p>
        </p:txBody>
      </p:sp>
      <p:sp>
        <p:nvSpPr>
          <p:cNvPr id="7171" name="Rectangle 3"/>
          <p:cNvSpPr>
            <a:spLocks noGrp="1" noChangeArrowheads="1"/>
          </p:cNvSpPr>
          <p:nvPr>
            <p:ph idx="1"/>
          </p:nvPr>
        </p:nvSpPr>
        <p:spPr>
          <a:xfrm>
            <a:off x="457200" y="1600200"/>
            <a:ext cx="8229600" cy="4060825"/>
          </a:xfrm>
        </p:spPr>
        <p:txBody>
          <a:bodyPr/>
          <a:lstStyle/>
          <a:p>
            <a:pPr>
              <a:buFontTx/>
              <a:buChar char="•"/>
            </a:pPr>
            <a:r>
              <a:rPr lang="en-US" altLang="en-US" sz="2800"/>
              <a:t>Ubuntu has strong focus on </a:t>
            </a:r>
            <a:r>
              <a:rPr lang="en-US" altLang="en-US" sz="2800" b="1"/>
              <a:t>usability</a:t>
            </a:r>
            <a:r>
              <a:rPr lang="en-US" altLang="en-US" sz="2800"/>
              <a:t> and </a:t>
            </a:r>
            <a:r>
              <a:rPr lang="en-US" altLang="en-US" sz="2800" b="1"/>
              <a:t>ease of installation</a:t>
            </a:r>
          </a:p>
          <a:p>
            <a:pPr>
              <a:buFontTx/>
              <a:buChar char="•"/>
            </a:pPr>
            <a:endParaRPr lang="en-US" altLang="en-US" sz="2800"/>
          </a:p>
          <a:p>
            <a:pPr>
              <a:buFontTx/>
              <a:buChar char="•"/>
            </a:pPr>
            <a:r>
              <a:rPr lang="en-US" altLang="en-US" sz="2800"/>
              <a:t>Ubuntu comes with lots of programs preinstalled (OpenOffice, Firefox web-browser, games, tweak tools)</a:t>
            </a:r>
          </a:p>
          <a:p>
            <a:pPr>
              <a:buFontTx/>
              <a:buChar char="•"/>
            </a:pPr>
            <a:endParaRPr lang="en-US" altLang="en-US" sz="2800"/>
          </a:p>
          <a:p>
            <a:pPr>
              <a:buFontTx/>
              <a:buChar char="•"/>
            </a:pPr>
            <a:r>
              <a:rPr lang="en-US" altLang="en-US" sz="2800"/>
              <a:t>Ubuntu is </a:t>
            </a:r>
            <a:r>
              <a:rPr lang="en-US" altLang="en-US" sz="2800" b="1"/>
              <a:t>absolutely</a:t>
            </a:r>
            <a:r>
              <a:rPr lang="en-US" altLang="en-US" sz="2800"/>
              <a:t> </a:t>
            </a:r>
            <a:r>
              <a:rPr lang="en-US" altLang="en-US" sz="2800" b="1"/>
              <a:t>free</a:t>
            </a:r>
            <a:endParaRPr lang="ru-RU" altLang="en-US" b="1"/>
          </a:p>
        </p:txBody>
      </p:sp>
    </p:spTree>
    <p:extLst>
      <p:ext uri="{BB962C8B-B14F-4D97-AF65-F5344CB8AC3E}">
        <p14:creationId xmlns:p14="http://schemas.microsoft.com/office/powerpoint/2010/main" val="2872329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t>System requirments</a:t>
            </a:r>
            <a:endParaRPr lang="ru-RU" altLang="en-US"/>
          </a:p>
        </p:txBody>
      </p:sp>
      <p:sp>
        <p:nvSpPr>
          <p:cNvPr id="8195" name="Rectangle 3"/>
          <p:cNvSpPr>
            <a:spLocks noGrp="1" noChangeArrowheads="1"/>
          </p:cNvSpPr>
          <p:nvPr>
            <p:ph idx="1"/>
          </p:nvPr>
        </p:nvSpPr>
        <p:spPr>
          <a:xfrm>
            <a:off x="457200" y="1600200"/>
            <a:ext cx="8229600" cy="4060825"/>
          </a:xfrm>
        </p:spPr>
        <p:txBody>
          <a:bodyPr/>
          <a:lstStyle/>
          <a:p>
            <a:pPr>
              <a:buFontTx/>
              <a:buChar char="•"/>
            </a:pPr>
            <a:r>
              <a:rPr lang="en-US" altLang="en-US"/>
              <a:t>Current version – 8.10 Intrepid Ibex</a:t>
            </a:r>
          </a:p>
          <a:p>
            <a:pPr>
              <a:buFontTx/>
              <a:buChar char="•"/>
            </a:pPr>
            <a:r>
              <a:rPr lang="en-US" altLang="en-US"/>
              <a:t>Next version – 9.04 </a:t>
            </a:r>
            <a:r>
              <a:rPr lang="ru-RU" altLang="en-US"/>
              <a:t>Jaunty Jackalope</a:t>
            </a:r>
            <a:endParaRPr lang="en-US" altLang="en-US"/>
          </a:p>
          <a:p>
            <a:pPr>
              <a:buFontTx/>
              <a:buChar char="•"/>
            </a:pPr>
            <a:r>
              <a:rPr lang="en-US" altLang="en-US"/>
              <a:t>256 Mb RAM</a:t>
            </a:r>
          </a:p>
          <a:p>
            <a:pPr>
              <a:buFontTx/>
              <a:buChar char="•"/>
            </a:pPr>
            <a:r>
              <a:rPr lang="en-US" altLang="en-US"/>
              <a:t>3 Gb hard drive space</a:t>
            </a:r>
          </a:p>
          <a:p>
            <a:pPr>
              <a:buFontTx/>
              <a:buChar char="•"/>
            </a:pPr>
            <a:r>
              <a:rPr lang="en-US" altLang="en-US"/>
              <a:t>Can be dual booted with currents OS or used from a live CD in a fully efficient mode</a:t>
            </a:r>
            <a:endParaRPr lang="ru-RU" altLang="en-US"/>
          </a:p>
        </p:txBody>
      </p:sp>
    </p:spTree>
    <p:extLst>
      <p:ext uri="{BB962C8B-B14F-4D97-AF65-F5344CB8AC3E}">
        <p14:creationId xmlns:p14="http://schemas.microsoft.com/office/powerpoint/2010/main" val="250614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t>Ubuntu 8.10 distro includes</a:t>
            </a:r>
            <a:endParaRPr lang="ru-RU" altLang="en-US"/>
          </a:p>
        </p:txBody>
      </p:sp>
      <p:sp>
        <p:nvSpPr>
          <p:cNvPr id="9219" name="Rectangle 3"/>
          <p:cNvSpPr>
            <a:spLocks noGrp="1" noChangeArrowheads="1"/>
          </p:cNvSpPr>
          <p:nvPr>
            <p:ph idx="1"/>
          </p:nvPr>
        </p:nvSpPr>
        <p:spPr>
          <a:xfrm>
            <a:off x="457200" y="1600200"/>
            <a:ext cx="8229600" cy="4060825"/>
          </a:xfrm>
        </p:spPr>
        <p:txBody>
          <a:bodyPr/>
          <a:lstStyle/>
          <a:p>
            <a:pPr>
              <a:buFontTx/>
              <a:buChar char="•"/>
            </a:pPr>
            <a:r>
              <a:rPr lang="en-US" altLang="en-US"/>
              <a:t>Firefox 3 web-browser</a:t>
            </a:r>
          </a:p>
          <a:p>
            <a:pPr>
              <a:buFontTx/>
              <a:buChar char="•"/>
            </a:pPr>
            <a:r>
              <a:rPr lang="en-US" altLang="en-US"/>
              <a:t>Thunderbird and Evolution e-mail</a:t>
            </a:r>
          </a:p>
          <a:p>
            <a:pPr>
              <a:buFontTx/>
              <a:buChar char="•"/>
            </a:pPr>
            <a:r>
              <a:rPr lang="en-US" altLang="en-US"/>
              <a:t>OpenOffice suit</a:t>
            </a:r>
          </a:p>
          <a:p>
            <a:pPr>
              <a:buFontTx/>
              <a:buChar char="•"/>
            </a:pPr>
            <a:r>
              <a:rPr lang="en-US" altLang="en-US"/>
              <a:t>Gimp (Photoshop-like editor)</a:t>
            </a:r>
          </a:p>
          <a:p>
            <a:pPr>
              <a:buFontTx/>
              <a:buChar char="•"/>
            </a:pPr>
            <a:r>
              <a:rPr lang="en-US" altLang="en-US"/>
              <a:t>Music and video players</a:t>
            </a:r>
          </a:p>
          <a:p>
            <a:pPr>
              <a:buFontTx/>
              <a:buChar char="•"/>
            </a:pPr>
            <a:r>
              <a:rPr lang="en-US" altLang="en-US"/>
              <a:t>Mini-games</a:t>
            </a:r>
            <a:endParaRPr lang="ru-RU" altLang="en-US"/>
          </a:p>
        </p:txBody>
      </p:sp>
    </p:spTree>
    <p:extLst>
      <p:ext uri="{BB962C8B-B14F-4D97-AF65-F5344CB8AC3E}">
        <p14:creationId xmlns:p14="http://schemas.microsoft.com/office/powerpoint/2010/main" val="137488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t>Summary</a:t>
            </a:r>
            <a:endParaRPr lang="ru-RU" altLang="en-US"/>
          </a:p>
        </p:txBody>
      </p:sp>
      <p:sp>
        <p:nvSpPr>
          <p:cNvPr id="4" name="Text Placeholder 3"/>
          <p:cNvSpPr>
            <a:spLocks noGrp="1"/>
          </p:cNvSpPr>
          <p:nvPr>
            <p:ph type="body" idx="1"/>
          </p:nvPr>
        </p:nvSpPr>
        <p:spPr/>
        <p:txBody>
          <a:bodyPr/>
          <a:lstStyle/>
          <a:p>
            <a:r>
              <a:rPr lang="en-GB" dirty="0"/>
              <a:t>Pro</a:t>
            </a:r>
          </a:p>
        </p:txBody>
      </p:sp>
      <p:sp>
        <p:nvSpPr>
          <p:cNvPr id="22531" name="Rectangle 3"/>
          <p:cNvSpPr>
            <a:spLocks noGrp="1" noChangeArrowheads="1"/>
          </p:cNvSpPr>
          <p:nvPr>
            <p:ph sz="half" idx="2"/>
          </p:nvPr>
        </p:nvSpPr>
        <p:spPr/>
        <p:txBody>
          <a:bodyPr>
            <a:normAutofit/>
          </a:bodyPr>
          <a:lstStyle/>
          <a:p>
            <a:r>
              <a:rPr lang="en-US" dirty="0"/>
              <a:t>Open source (and free)</a:t>
            </a:r>
          </a:p>
          <a:p>
            <a:r>
              <a:rPr lang="en-US" dirty="0"/>
              <a:t>Every 6 months upgrade available</a:t>
            </a:r>
          </a:p>
          <a:p>
            <a:r>
              <a:rPr lang="en-US" dirty="0"/>
              <a:t>Compatible with MS programs</a:t>
            </a:r>
          </a:p>
          <a:p>
            <a:r>
              <a:rPr lang="en-US" dirty="0"/>
              <a:t>Many add-ons available</a:t>
            </a:r>
          </a:p>
          <a:p>
            <a:r>
              <a:rPr lang="en-US" dirty="0"/>
              <a:t>No key codes, activation, registration</a:t>
            </a:r>
          </a:p>
          <a:p>
            <a:r>
              <a:rPr lang="en-US" dirty="0"/>
              <a:t>High performance. No more slow PC!</a:t>
            </a:r>
          </a:p>
          <a:p>
            <a:r>
              <a:rPr lang="en-US" dirty="0"/>
              <a:t>New generation of desktop themes</a:t>
            </a:r>
          </a:p>
          <a:p>
            <a:r>
              <a:rPr lang="en-US" dirty="0"/>
              <a:t>Long term excellent no-wait support</a:t>
            </a:r>
          </a:p>
          <a:p>
            <a:r>
              <a:rPr lang="en-US" dirty="0"/>
              <a:t>No viruses almost</a:t>
            </a:r>
          </a:p>
          <a:p>
            <a:r>
              <a:rPr lang="en-US" dirty="0"/>
              <a:t>Fast release cycle</a:t>
            </a:r>
            <a:endParaRPr lang="ru-RU" dirty="0"/>
          </a:p>
        </p:txBody>
      </p:sp>
      <p:sp>
        <p:nvSpPr>
          <p:cNvPr id="5" name="Text Placeholder 4"/>
          <p:cNvSpPr>
            <a:spLocks noGrp="1"/>
          </p:cNvSpPr>
          <p:nvPr>
            <p:ph type="body" sz="quarter" idx="3"/>
          </p:nvPr>
        </p:nvSpPr>
        <p:spPr/>
        <p:txBody>
          <a:bodyPr/>
          <a:lstStyle/>
          <a:p>
            <a:r>
              <a:rPr lang="en-GB" dirty="0"/>
              <a:t>Con</a:t>
            </a:r>
          </a:p>
        </p:txBody>
      </p:sp>
      <p:sp>
        <p:nvSpPr>
          <p:cNvPr id="6" name="Content Placeholder 5"/>
          <p:cNvSpPr>
            <a:spLocks noGrp="1"/>
          </p:cNvSpPr>
          <p:nvPr>
            <p:ph sz="quarter" idx="4"/>
          </p:nvPr>
        </p:nvSpPr>
        <p:spPr/>
        <p:txBody>
          <a:bodyPr/>
          <a:lstStyle/>
          <a:p>
            <a:pPr>
              <a:buFontTx/>
              <a:buChar char="•"/>
            </a:pPr>
            <a:r>
              <a:rPr lang="en-US" altLang="en-US" dirty="0"/>
              <a:t>Drivers for peripherals are not always available</a:t>
            </a:r>
          </a:p>
          <a:p>
            <a:pPr>
              <a:buFontTx/>
              <a:buChar char="•"/>
            </a:pPr>
            <a:r>
              <a:rPr lang="en-US" altLang="en-US" dirty="0"/>
              <a:t>PC games are not compatible</a:t>
            </a:r>
          </a:p>
          <a:p>
            <a:pPr>
              <a:buFontTx/>
              <a:buChar char="•"/>
            </a:pPr>
            <a:r>
              <a:rPr lang="en-US" altLang="en-US" dirty="0"/>
              <a:t>No non-free video and audio codec's preinstalled (mp3,mp4,divx,ffdshow)</a:t>
            </a:r>
          </a:p>
          <a:p>
            <a:pPr>
              <a:buFontTx/>
              <a:buChar char="•"/>
            </a:pPr>
            <a:r>
              <a:rPr lang="en-US" altLang="en-US" dirty="0"/>
              <a:t>Not all PC programs are compatible</a:t>
            </a:r>
            <a:endParaRPr lang="ru-RU" altLang="en-US" dirty="0"/>
          </a:p>
          <a:p>
            <a:endParaRPr lang="en-GB" dirty="0"/>
          </a:p>
        </p:txBody>
      </p:sp>
    </p:spTree>
    <p:extLst>
      <p:ext uri="{BB962C8B-B14F-4D97-AF65-F5344CB8AC3E}">
        <p14:creationId xmlns:p14="http://schemas.microsoft.com/office/powerpoint/2010/main" val="1492222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a:t>How to get Ubuntu</a:t>
            </a:r>
            <a:endParaRPr lang="ru-RU" altLang="en-US"/>
          </a:p>
        </p:txBody>
      </p:sp>
      <p:sp>
        <p:nvSpPr>
          <p:cNvPr id="12291" name="Rectangle 3"/>
          <p:cNvSpPr>
            <a:spLocks noGrp="1" noChangeArrowheads="1"/>
          </p:cNvSpPr>
          <p:nvPr>
            <p:ph idx="1"/>
          </p:nvPr>
        </p:nvSpPr>
        <p:spPr>
          <a:xfrm>
            <a:off x="457200" y="1600200"/>
            <a:ext cx="8229600" cy="4060825"/>
          </a:xfrm>
        </p:spPr>
        <p:txBody>
          <a:bodyPr/>
          <a:lstStyle/>
          <a:p>
            <a:pPr>
              <a:lnSpc>
                <a:spcPct val="90000"/>
              </a:lnSpc>
              <a:buFont typeface="Wingdings" panose="05000000000000000000" pitchFamily="2" charset="2"/>
              <a:buNone/>
            </a:pPr>
            <a:r>
              <a:rPr lang="en-US" altLang="en-US"/>
              <a:t>The three ways to acquire:</a:t>
            </a:r>
          </a:p>
          <a:p>
            <a:pPr>
              <a:lnSpc>
                <a:spcPct val="90000"/>
              </a:lnSpc>
              <a:buFontTx/>
              <a:buChar char="•"/>
            </a:pPr>
            <a:r>
              <a:rPr lang="en-US" altLang="en-US"/>
              <a:t>Download from the Internet (</a:t>
            </a:r>
            <a:r>
              <a:rPr lang="en-US" altLang="en-US">
                <a:hlinkClick r:id="rId2"/>
              </a:rPr>
              <a:t>www.ubuntu.com</a:t>
            </a:r>
            <a:r>
              <a:rPr lang="en-US" altLang="en-US"/>
              <a:t> or local mirror)</a:t>
            </a:r>
          </a:p>
          <a:p>
            <a:pPr>
              <a:lnSpc>
                <a:spcPct val="90000"/>
              </a:lnSpc>
              <a:buFontTx/>
              <a:buChar char="•"/>
            </a:pPr>
            <a:r>
              <a:rPr lang="en-US" altLang="en-US"/>
              <a:t>Get a CD with Ubuntu </a:t>
            </a:r>
            <a:r>
              <a:rPr lang="en-US" altLang="en-US" b="1"/>
              <a:t>absolutely free</a:t>
            </a:r>
            <a:r>
              <a:rPr lang="en-US" altLang="en-US"/>
              <a:t> directly to you post-box (</a:t>
            </a:r>
            <a:r>
              <a:rPr lang="en-US" altLang="en-US">
                <a:hlinkClick r:id="rId3"/>
              </a:rPr>
              <a:t>www.shipit.ubuntu.com</a:t>
            </a:r>
            <a:r>
              <a:rPr lang="en-US" altLang="en-US"/>
              <a:t>) </a:t>
            </a:r>
          </a:p>
        </p:txBody>
      </p:sp>
    </p:spTree>
    <p:extLst>
      <p:ext uri="{BB962C8B-B14F-4D97-AF65-F5344CB8AC3E}">
        <p14:creationId xmlns:p14="http://schemas.microsoft.com/office/powerpoint/2010/main" val="3503903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hape 60417"/>
          <p:cNvSpPr>
            <a:spLocks noGrp="1" noChangeArrowheads="1"/>
          </p:cNvSpPr>
          <p:nvPr>
            <p:ph type="title"/>
          </p:nvPr>
        </p:nvSpPr>
        <p:spPr/>
        <p:txBody>
          <a:bodyPr/>
          <a:lstStyle/>
          <a:p>
            <a:r>
              <a:rPr lang="en-US"/>
              <a:t>Overview</a:t>
            </a:r>
            <a:endParaRPr lang="en-US" dirty="0"/>
          </a:p>
        </p:txBody>
      </p:sp>
      <p:sp>
        <p:nvSpPr>
          <p:cNvPr id="4099" name="Shape 60418"/>
          <p:cNvSpPr>
            <a:spLocks noGrp="1" noChangeArrowheads="1"/>
          </p:cNvSpPr>
          <p:nvPr>
            <p:ph type="body" idx="1"/>
          </p:nvPr>
        </p:nvSpPr>
        <p:spPr/>
        <p:txBody>
          <a:bodyPr/>
          <a:lstStyle/>
          <a:p>
            <a:r>
              <a:rPr lang="en-US" altLang="en-US"/>
              <a:t>What is Unix/Linux?</a:t>
            </a:r>
          </a:p>
          <a:p>
            <a:r>
              <a:rPr lang="en-US" altLang="en-US"/>
              <a:t>History of Linux</a:t>
            </a:r>
          </a:p>
          <a:p>
            <a:r>
              <a:rPr lang="en-US" altLang="en-US"/>
              <a:t>Features Supported Under Linux</a:t>
            </a:r>
          </a:p>
          <a:p>
            <a:r>
              <a:rPr lang="en-US" altLang="en-US"/>
              <a:t>The future of Linux</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a:t>Ubuntu alternatives</a:t>
            </a:r>
            <a:endParaRPr lang="ru-RU" altLang="en-US"/>
          </a:p>
        </p:txBody>
      </p:sp>
      <p:sp>
        <p:nvSpPr>
          <p:cNvPr id="13315" name="Rectangle 3"/>
          <p:cNvSpPr>
            <a:spLocks noGrp="1" noChangeArrowheads="1"/>
          </p:cNvSpPr>
          <p:nvPr>
            <p:ph idx="1"/>
          </p:nvPr>
        </p:nvSpPr>
        <p:spPr>
          <a:xfrm>
            <a:off x="457200" y="1600200"/>
            <a:ext cx="8229600" cy="4060825"/>
          </a:xfrm>
        </p:spPr>
        <p:txBody>
          <a:bodyPr/>
          <a:lstStyle/>
          <a:p>
            <a:pPr>
              <a:buFontTx/>
              <a:buChar char="•"/>
            </a:pPr>
            <a:r>
              <a:rPr lang="en-US" altLang="en-US" dirty="0"/>
              <a:t>Ubuntu </a:t>
            </a:r>
            <a:r>
              <a:rPr lang="en-US" altLang="en-US" dirty="0" err="1"/>
              <a:t>Kylin</a:t>
            </a:r>
            <a:r>
              <a:rPr lang="en-US" altLang="en-US" dirty="0"/>
              <a:t> (Chinese Version)</a:t>
            </a:r>
          </a:p>
          <a:p>
            <a:pPr>
              <a:buFontTx/>
              <a:buChar char="•"/>
            </a:pPr>
            <a:r>
              <a:rPr lang="en-US" altLang="en-US" dirty="0"/>
              <a:t>Ubuntu (with Gnome)</a:t>
            </a:r>
          </a:p>
          <a:p>
            <a:pPr>
              <a:buFontTx/>
              <a:buChar char="•"/>
            </a:pPr>
            <a:r>
              <a:rPr lang="en-US" altLang="en-US" dirty="0" err="1"/>
              <a:t>Kubuntu</a:t>
            </a:r>
            <a:r>
              <a:rPr lang="en-US" altLang="en-US" dirty="0"/>
              <a:t> (with KDE)</a:t>
            </a:r>
          </a:p>
          <a:p>
            <a:pPr>
              <a:buFontTx/>
              <a:buChar char="•"/>
            </a:pPr>
            <a:r>
              <a:rPr lang="en-US" altLang="en-US" dirty="0" err="1"/>
              <a:t>Xubuntu</a:t>
            </a:r>
            <a:r>
              <a:rPr lang="en-US" altLang="en-US" dirty="0"/>
              <a:t> (with </a:t>
            </a:r>
            <a:r>
              <a:rPr lang="en-US" altLang="en-US" dirty="0" err="1"/>
              <a:t>Xfce</a:t>
            </a:r>
            <a:r>
              <a:rPr lang="en-US" altLang="en-US" dirty="0"/>
              <a:t>) </a:t>
            </a:r>
            <a:r>
              <a:rPr lang="en-US" altLang="en-US" i="1" dirty="0"/>
              <a:t>for slower PC’s</a:t>
            </a:r>
          </a:p>
          <a:p>
            <a:pPr>
              <a:buFontTx/>
              <a:buChar char="•"/>
            </a:pPr>
            <a:r>
              <a:rPr lang="en-US" altLang="en-US" dirty="0" err="1"/>
              <a:t>Edubuntu</a:t>
            </a:r>
            <a:r>
              <a:rPr lang="en-US" altLang="en-US" dirty="0"/>
              <a:t> </a:t>
            </a:r>
            <a:r>
              <a:rPr lang="en-US" altLang="en-US" i="1" dirty="0"/>
              <a:t>(for educational purposes)</a:t>
            </a:r>
          </a:p>
          <a:p>
            <a:pPr>
              <a:buFontTx/>
              <a:buChar char="•"/>
            </a:pPr>
            <a:r>
              <a:rPr lang="en-US" altLang="en-US" dirty="0" err="1"/>
              <a:t>Gobuntu</a:t>
            </a:r>
            <a:endParaRPr lang="en-US" altLang="en-US" dirty="0"/>
          </a:p>
          <a:p>
            <a:pPr>
              <a:buFontTx/>
              <a:buChar char="•"/>
            </a:pPr>
            <a:r>
              <a:rPr lang="en-US" altLang="en-US" dirty="0" err="1"/>
              <a:t>Goobuntu</a:t>
            </a:r>
            <a:r>
              <a:rPr lang="en-US" altLang="en-US" dirty="0"/>
              <a:t> </a:t>
            </a:r>
            <a:r>
              <a:rPr lang="en-US" altLang="en-US" i="1" dirty="0"/>
              <a:t>(directly from Google)</a:t>
            </a:r>
            <a:endParaRPr lang="ru-RU" altLang="en-US" i="1" dirty="0"/>
          </a:p>
        </p:txBody>
      </p:sp>
    </p:spTree>
    <p:extLst>
      <p:ext uri="{BB962C8B-B14F-4D97-AF65-F5344CB8AC3E}">
        <p14:creationId xmlns:p14="http://schemas.microsoft.com/office/powerpoint/2010/main" val="1397295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System menu</a:t>
            </a:r>
            <a:endParaRPr lang="en-US" dirty="0"/>
          </a:p>
        </p:txBody>
      </p:sp>
      <p:sp>
        <p:nvSpPr>
          <p:cNvPr id="21507" name="Content Placeholder 2"/>
          <p:cNvSpPr>
            <a:spLocks noGrp="1"/>
          </p:cNvSpPr>
          <p:nvPr>
            <p:ph idx="1"/>
          </p:nvPr>
        </p:nvSpPr>
        <p:spPr/>
        <p:txBody>
          <a:bodyPr/>
          <a:lstStyle/>
          <a:p>
            <a:r>
              <a:rPr lang="en-US" altLang="en-US" b="1" dirty="0"/>
              <a:t>Log Out</a:t>
            </a:r>
          </a:p>
          <a:p>
            <a:r>
              <a:rPr lang="en-US" altLang="en-US" b="1" dirty="0"/>
              <a:t>About</a:t>
            </a:r>
          </a:p>
          <a:p>
            <a:r>
              <a:rPr lang="en-US" altLang="en-US" b="1" dirty="0"/>
              <a:t>Help</a:t>
            </a:r>
          </a:p>
          <a:p>
            <a:r>
              <a:rPr lang="en-US" altLang="en-US" b="1" dirty="0"/>
              <a:t>Lock Screen </a:t>
            </a:r>
          </a:p>
          <a:p>
            <a:r>
              <a:rPr lang="en-US" altLang="en-US" b="1" dirty="0"/>
              <a:t>Preferences </a:t>
            </a:r>
          </a:p>
          <a:p>
            <a:r>
              <a:rPr lang="en-US" altLang="en-US" b="1" dirty="0"/>
              <a:t>System Settings</a:t>
            </a:r>
            <a:r>
              <a:rPr lang="en-US" altLang="en-US" dirty="0"/>
              <a:t>: configuration tools that are for administrative purposes and usually require root access; that is, when those applications are started, the root password must be entered to continue.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Some Applications</a:t>
            </a:r>
          </a:p>
        </p:txBody>
      </p:sp>
      <p:sp>
        <p:nvSpPr>
          <p:cNvPr id="22531" name="Content Placeholder 2"/>
          <p:cNvSpPr>
            <a:spLocks noGrp="1"/>
          </p:cNvSpPr>
          <p:nvPr>
            <p:ph idx="1"/>
          </p:nvPr>
        </p:nvSpPr>
        <p:spPr>
          <a:xfrm>
            <a:off x="422910" y="1630634"/>
            <a:ext cx="8263890" cy="4114800"/>
          </a:xfrm>
        </p:spPr>
        <p:txBody>
          <a:bodyPr/>
          <a:lstStyle/>
          <a:p>
            <a:r>
              <a:rPr lang="en-US" altLang="en-US" b="1" dirty="0"/>
              <a:t>Mozilla Firefox</a:t>
            </a:r>
            <a:r>
              <a:rPr lang="en-US" altLang="en-US" dirty="0"/>
              <a:t> web browser</a:t>
            </a:r>
          </a:p>
          <a:p>
            <a:r>
              <a:rPr lang="en-US" altLang="en-US" b="1" dirty="0"/>
              <a:t>Thunderbird</a:t>
            </a:r>
            <a:r>
              <a:rPr lang="en-US" altLang="en-US" dirty="0"/>
              <a:t> mail client and personal information manager</a:t>
            </a:r>
          </a:p>
          <a:p>
            <a:r>
              <a:rPr lang="en-US" altLang="en-US" b="1" dirty="0"/>
              <a:t>OpenOffice.org Writer</a:t>
            </a:r>
            <a:r>
              <a:rPr lang="en-US" altLang="en-US" dirty="0"/>
              <a:t> is a word processing program</a:t>
            </a:r>
          </a:p>
          <a:p>
            <a:r>
              <a:rPr lang="en-US" altLang="en-US" b="1" dirty="0"/>
              <a:t>OpenOffice.org Impress</a:t>
            </a:r>
            <a:r>
              <a:rPr lang="en-US" altLang="en-US" dirty="0"/>
              <a:t> is for creating and giving presentations</a:t>
            </a:r>
          </a:p>
          <a:p>
            <a:r>
              <a:rPr lang="en-US" altLang="en-US" b="1" dirty="0"/>
              <a:t>OpenOffice.org </a:t>
            </a:r>
            <a:r>
              <a:rPr lang="en-US" altLang="en-US" b="1" dirty="0" err="1"/>
              <a:t>Calc</a:t>
            </a:r>
            <a:r>
              <a:rPr lang="en-US" altLang="en-US" dirty="0"/>
              <a:t> is a spreadsheet tool</a:t>
            </a:r>
          </a:p>
          <a:p>
            <a:endParaRPr lang="en-US" altLang="en-US" dirty="0"/>
          </a:p>
        </p:txBody>
      </p:sp>
      <p:pic>
        <p:nvPicPr>
          <p:cNvPr id="22532" name="Picture 1" descr="http://docs.fedoraproject.org/desktop-user-guide/en/figs/redhat-web-brows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630634"/>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2" descr="http://docs.fedoraproject.org/desktop-user-guide/en/figs/redhat-email-en_U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2087834"/>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3" descr="http://docs.fedoraproject.org/desktop-user-guide/en/figs/openofficeorg-writer.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61910" y="2545034"/>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4" descr="http://docs.fedoraproject.org/desktop-user-guide/en/figs/openofficeorg-impress.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35190" y="3063217"/>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5" descr="http://docs.fedoraproject.org/desktop-user-guide/en/figs/openofficeorg-calc.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00800" y="3794919"/>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Table 8"/>
          <p:cNvGraphicFramePr>
            <a:graphicFrameLocks noGrp="1"/>
          </p:cNvGraphicFramePr>
          <p:nvPr>
            <p:extLst>
              <p:ext uri="{D42A27DB-BD31-4B8C-83A1-F6EECF244321}">
                <p14:modId xmlns:p14="http://schemas.microsoft.com/office/powerpoint/2010/main" val="3719572004"/>
              </p:ext>
            </p:extLst>
          </p:nvPr>
        </p:nvGraphicFramePr>
        <p:xfrm>
          <a:off x="457200" y="4678839"/>
          <a:ext cx="8077200" cy="640034"/>
        </p:xfrm>
        <a:graphic>
          <a:graphicData uri="http://schemas.openxmlformats.org/drawingml/2006/table">
            <a:tbl>
              <a:tblPr/>
              <a:tblGrid>
                <a:gridCol w="8077200">
                  <a:extLst>
                    <a:ext uri="{9D8B030D-6E8A-4147-A177-3AD203B41FA5}">
                      <a16:colId xmlns:a16="http://schemas.microsoft.com/office/drawing/2014/main" val="20000"/>
                    </a:ext>
                  </a:extLst>
                </a:gridCol>
              </a:tblGrid>
              <a:tr h="639763">
                <a:tc>
                  <a:txBody>
                    <a:bodyPr/>
                    <a:lstStyle/>
                    <a:p>
                      <a:pPr algn="l"/>
                      <a:r>
                        <a:rPr lang="en-US" sz="1200" b="1" dirty="0"/>
                        <a:t>Note</a:t>
                      </a:r>
                      <a:r>
                        <a:rPr lang="en-US" sz="1200" dirty="0"/>
                        <a:t>: There is another way to add an application launcher to the menu panel if the application is already listed in the Applications menu. Navigate to the application in the Applications menu, right-click on the application, and select </a:t>
                      </a:r>
                      <a:r>
                        <a:rPr lang="en-US" sz="1200" i="1" dirty="0"/>
                        <a:t>Add this launcher to panel</a:t>
                      </a:r>
                      <a:r>
                        <a:rPr lang="en-US" sz="1200" dirty="0"/>
                        <a:t>. </a:t>
                      </a:r>
                    </a:p>
                  </a:txBody>
                  <a:tcPr marT="45697" marB="45697">
                    <a:lnL>
                      <a:noFill/>
                    </a:lnL>
                    <a:lnR>
                      <a:noFill/>
                    </a:lnR>
                    <a:lnT>
                      <a:noFill/>
                    </a:lnT>
                    <a:lnB>
                      <a:noFill/>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hape 84993"/>
          <p:cNvSpPr>
            <a:spLocks noGrp="1" noChangeArrowheads="1"/>
          </p:cNvSpPr>
          <p:nvPr>
            <p:ph type="title"/>
          </p:nvPr>
        </p:nvSpPr>
        <p:spPr/>
        <p:txBody>
          <a:bodyPr/>
          <a:lstStyle/>
          <a:p>
            <a:r>
              <a:rPr lang="en-US"/>
              <a:t>Other software installed</a:t>
            </a:r>
            <a:endParaRPr lang="en-US" dirty="0"/>
          </a:p>
        </p:txBody>
      </p:sp>
      <p:sp>
        <p:nvSpPr>
          <p:cNvPr id="39939" name="Shape 84996"/>
          <p:cNvSpPr>
            <a:spLocks noGrp="1" noChangeArrowheads="1"/>
          </p:cNvSpPr>
          <p:nvPr>
            <p:ph type="body" idx="1"/>
          </p:nvPr>
        </p:nvSpPr>
        <p:spPr/>
        <p:txBody>
          <a:bodyPr/>
          <a:lstStyle/>
          <a:p>
            <a:r>
              <a:rPr lang="en-US" altLang="en-US" b="1" dirty="0"/>
              <a:t>Audio Player</a:t>
            </a:r>
            <a:r>
              <a:rPr lang="en-US" altLang="en-US" dirty="0"/>
              <a:t>: The XMMS (X Multimedia System), which is used to play digital sound files </a:t>
            </a:r>
          </a:p>
          <a:p>
            <a:r>
              <a:rPr lang="en-US" altLang="en-US" b="1" dirty="0"/>
              <a:t>CD Player</a:t>
            </a:r>
            <a:r>
              <a:rPr lang="en-US" altLang="en-US" dirty="0"/>
              <a:t>: The default CD player </a:t>
            </a:r>
          </a:p>
          <a:p>
            <a:r>
              <a:rPr lang="en-US" altLang="en-US" b="1" dirty="0"/>
              <a:t>Sound Juicer CD Ripper</a:t>
            </a:r>
            <a:r>
              <a:rPr lang="en-US" altLang="en-US" dirty="0"/>
              <a:t>: Burn your own CDs </a:t>
            </a:r>
          </a:p>
          <a:p>
            <a:r>
              <a:rPr lang="en-US" altLang="en-US" b="1" dirty="0"/>
              <a:t>Messaging Client</a:t>
            </a:r>
            <a:r>
              <a:rPr lang="en-US" altLang="en-US" dirty="0"/>
              <a:t>: GAIM supports AIM, MSN, ICQ, and many other popular IM networks </a:t>
            </a:r>
          </a:p>
          <a:p>
            <a:r>
              <a:rPr lang="en-US" altLang="en-US" b="1" dirty="0" err="1"/>
              <a:t>gFTP</a:t>
            </a:r>
            <a:r>
              <a:rPr lang="en-US" altLang="en-US" dirty="0"/>
              <a:t>: Useful for grabbing files through FTP (File Transfer Protocol)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Desktop Area</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Computer</a:t>
            </a:r>
            <a:r>
              <a:rPr lang="en-US" dirty="0"/>
              <a:t> - This contains all volumes (or disks) mounted on the computer. These are also listed in the Places menu. Computer is equivalent to My Computer on Microsoft Windows. </a:t>
            </a:r>
          </a:p>
          <a:p>
            <a:r>
              <a:rPr lang="en-US" b="1" dirty="0"/>
              <a:t>Home</a:t>
            </a:r>
            <a:r>
              <a:rPr lang="en-US" dirty="0"/>
              <a:t> - This is where the logged-in user stores all files by default, such as music, movies, and documents. There is a different home directory for each user, and by default users cannot access each others' home directories. Home is equivalent to My Documents on Microsoft Windows. </a:t>
            </a:r>
          </a:p>
          <a:p>
            <a:r>
              <a:rPr lang="en-US" b="1" dirty="0"/>
              <a:t>Trash</a:t>
            </a:r>
            <a:r>
              <a:rPr lang="en-US" dirty="0"/>
              <a:t> - Deleted files are moved to Trash. Empty Trash by right-clicking the icon and clicking Empty Trash. </a:t>
            </a:r>
          </a:p>
          <a:p>
            <a:endParaRPr lang="en-US" dirty="0"/>
          </a:p>
          <a:p>
            <a:pPr marL="0" indent="0">
              <a:buNone/>
            </a:pPr>
            <a:r>
              <a:rPr lang="en-US" sz="2300" i="1" dirty="0"/>
              <a:t>To permanently delete a file and bypass the file's move to Trash, hold down the [Shift] key when deleting the file. </a:t>
            </a:r>
          </a:p>
          <a:p>
            <a:pPr marL="0" indent="0">
              <a:buNone/>
            </a:pPr>
            <a:r>
              <a:rPr lang="en-US" sz="2300" i="1" dirty="0"/>
              <a:t>Right-clicking on the desktop presents a menu of actions related to the desktop area. For example, clicking on Change Desktop Background lets you choose a different image or photograph to display on the desktop. It is possible to choose not to have any desktop background.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6" name="TextBox 11"/>
          <p:cNvSpPr txBox="1">
            <a:spLocks noChangeArrowheads="1"/>
          </p:cNvSpPr>
          <p:nvPr/>
        </p:nvSpPr>
        <p:spPr bwMode="auto">
          <a:xfrm>
            <a:off x="457199" y="381000"/>
            <a:ext cx="84042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000" dirty="0">
                <a:latin typeface="+mn-lt"/>
              </a:rPr>
              <a:t>All LINUX commands start with the name of the command and can be followed by options and arguments.</a:t>
            </a:r>
          </a:p>
        </p:txBody>
      </p:sp>
      <p:grpSp>
        <p:nvGrpSpPr>
          <p:cNvPr id="5" name="Group 4"/>
          <p:cNvGrpSpPr/>
          <p:nvPr/>
        </p:nvGrpSpPr>
        <p:grpSpPr>
          <a:xfrm>
            <a:off x="76200" y="1097288"/>
            <a:ext cx="8867775" cy="5325387"/>
            <a:chOff x="276225" y="1258265"/>
            <a:chExt cx="8867775" cy="5325387"/>
          </a:xfrm>
        </p:grpSpPr>
        <p:sp>
          <p:nvSpPr>
            <p:cNvPr id="4" name="TextBox 3"/>
            <p:cNvSpPr txBox="1">
              <a:spLocks noChangeArrowheads="1"/>
            </p:cNvSpPr>
            <p:nvPr/>
          </p:nvSpPr>
          <p:spPr bwMode="auto">
            <a:xfrm>
              <a:off x="5257800" y="1258265"/>
              <a:ext cx="3603625" cy="457200"/>
            </a:xfrm>
            <a:prstGeom prst="rect">
              <a:avLst/>
            </a:prstGeom>
            <a:solidFill>
              <a:schemeClr val="accent2"/>
            </a:solidFill>
            <a:ln w="9525" cap="flat" cmpd="sng" algn="ctr">
              <a:noFill/>
              <a:prstDash val="solid"/>
              <a:miter lim="800000"/>
              <a:headEnd type="none" w="med" len="med"/>
              <a:tailEnd type="none" w="med" len="med"/>
            </a:ln>
            <a:effectLst>
              <a:outerShdw dist="107763" dir="2700000" algn="ctr" rotWithShape="0">
                <a:schemeClr val="bg2"/>
              </a:outerShdw>
            </a:effectLst>
          </p:spPr>
          <p:txBody>
            <a:bodyPr wrap="none">
              <a:spAutoFit/>
            </a:bodyPr>
            <a:lstStyle/>
            <a:p>
              <a:pPr>
                <a:defRPr/>
              </a:pPr>
              <a:r>
                <a:rPr lang="en-US" altLang="zh-TW" b="1">
                  <a:solidFill>
                    <a:srgbClr val="000000"/>
                  </a:solidFill>
                  <a:latin typeface="Arial Narrow" pitchFamily="34" charset="0"/>
                  <a:ea typeface="新細明體" pitchFamily="18" charset="-120"/>
                </a:rPr>
                <a:t>Linux text-based interface</a:t>
              </a:r>
            </a:p>
          </p:txBody>
        </p:sp>
        <p:pic>
          <p:nvPicPr>
            <p:cNvPr id="13" name="Picture 12"/>
            <p:cNvPicPr/>
            <p:nvPr/>
          </p:nvPicPr>
          <p:blipFill rotWithShape="1">
            <a:blip r:embed="rId3"/>
            <a:srcRect b="54975"/>
            <a:stretch/>
          </p:blipFill>
          <p:spPr bwMode="auto">
            <a:xfrm>
              <a:off x="519629" y="1855144"/>
              <a:ext cx="6443949" cy="1708895"/>
            </a:xfrm>
            <a:prstGeom prst="rect">
              <a:avLst/>
            </a:prstGeom>
            <a:ln>
              <a:noFill/>
            </a:ln>
            <a:extLst>
              <a:ext uri="{53640926-AAD7-44D8-BBD7-CCE9431645EC}">
                <a14:shadowObscured xmlns:a14="http://schemas.microsoft.com/office/drawing/2010/main"/>
              </a:ext>
            </a:extLst>
          </p:spPr>
        </p:pic>
        <p:grpSp>
          <p:nvGrpSpPr>
            <p:cNvPr id="2" name="Group 1"/>
            <p:cNvGrpSpPr/>
            <p:nvPr/>
          </p:nvGrpSpPr>
          <p:grpSpPr>
            <a:xfrm>
              <a:off x="2133600" y="2335909"/>
              <a:ext cx="7010400" cy="822325"/>
              <a:chOff x="2672049" y="2497791"/>
              <a:chExt cx="7010400" cy="822325"/>
            </a:xfrm>
          </p:grpSpPr>
          <p:sp>
            <p:nvSpPr>
              <p:cNvPr id="41988" name="Oval 4"/>
              <p:cNvSpPr>
                <a:spLocks noChangeArrowheads="1"/>
              </p:cNvSpPr>
              <p:nvPr/>
            </p:nvSpPr>
            <p:spPr bwMode="auto">
              <a:xfrm>
                <a:off x="2672049" y="2528572"/>
                <a:ext cx="609600" cy="457200"/>
              </a:xfrm>
              <a:prstGeom prst="ellipse">
                <a:avLst/>
              </a:prstGeom>
              <a:noFill/>
              <a:ln w="28575" algn="ctr">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sz="1800"/>
              </a:p>
            </p:txBody>
          </p:sp>
          <p:sp>
            <p:nvSpPr>
              <p:cNvPr id="41989" name="TextBox 5"/>
              <p:cNvSpPr txBox="1">
                <a:spLocks noChangeArrowheads="1"/>
              </p:cNvSpPr>
              <p:nvPr/>
            </p:nvSpPr>
            <p:spPr bwMode="auto">
              <a:xfrm>
                <a:off x="6101049" y="2497791"/>
                <a:ext cx="3581400" cy="822325"/>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zh-TW" dirty="0">
                    <a:latin typeface="Arial Narrow" panose="020B0606020202030204" pitchFamily="34" charset="0"/>
                    <a:ea typeface="新細明體" pitchFamily="18" charset="-120"/>
                  </a:rPr>
                  <a:t>command to show the content of current directory</a:t>
                </a:r>
              </a:p>
            </p:txBody>
          </p:sp>
          <p:sp>
            <p:nvSpPr>
              <p:cNvPr id="41990" name="Straight Connector 6"/>
              <p:cNvSpPr>
                <a:spLocks noChangeShapeType="1"/>
              </p:cNvSpPr>
              <p:nvPr/>
            </p:nvSpPr>
            <p:spPr bwMode="auto">
              <a:xfrm flipH="1" flipV="1">
                <a:off x="3281649" y="2782549"/>
                <a:ext cx="2819400" cy="203222"/>
              </a:xfrm>
              <a:prstGeom prst="line">
                <a:avLst/>
              </a:prstGeom>
              <a:noFill/>
              <a:ln w="38100" algn="ctr">
                <a:solidFill>
                  <a:srgbClr val="FF33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GB"/>
              </a:p>
            </p:txBody>
          </p:sp>
        </p:grpSp>
        <p:sp>
          <p:nvSpPr>
            <p:cNvPr id="41993" name="TextBox 9"/>
            <p:cNvSpPr txBox="1">
              <a:spLocks noChangeArrowheads="1"/>
            </p:cNvSpPr>
            <p:nvPr/>
          </p:nvSpPr>
          <p:spPr bwMode="auto">
            <a:xfrm>
              <a:off x="276225" y="3856836"/>
              <a:ext cx="2971800" cy="830997"/>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zh-TW" dirty="0">
                  <a:latin typeface="Arial Narrow" panose="020B0606020202030204" pitchFamily="34" charset="0"/>
                  <a:ea typeface="新細明體" pitchFamily="18" charset="-120"/>
                </a:rPr>
                <a:t>The prompt </a:t>
              </a:r>
              <a:r>
                <a:rPr lang="en-US" altLang="zh-TW" dirty="0">
                  <a:latin typeface="Courier New" panose="02070309020205020404" pitchFamily="49" charset="0"/>
                  <a:ea typeface="新細明體" pitchFamily="18" charset="-120"/>
                  <a:cs typeface="Courier New" panose="02070309020205020404" pitchFamily="49" charset="0"/>
                </a:rPr>
                <a:t>$</a:t>
              </a:r>
              <a:r>
                <a:rPr lang="en-US" altLang="zh-TW" dirty="0">
                  <a:latin typeface="Arial Narrow" panose="020B0606020202030204" pitchFamily="34" charset="0"/>
                  <a:ea typeface="新細明體" pitchFamily="18" charset="-120"/>
                </a:rPr>
                <a:t> shows that bash shell is using</a:t>
              </a:r>
            </a:p>
          </p:txBody>
        </p:sp>
        <p:sp>
          <p:nvSpPr>
            <p:cNvPr id="41994" name="Oval 10"/>
            <p:cNvSpPr>
              <a:spLocks noChangeArrowheads="1"/>
            </p:cNvSpPr>
            <p:nvPr/>
          </p:nvSpPr>
          <p:spPr bwMode="auto">
            <a:xfrm>
              <a:off x="2076680" y="2915709"/>
              <a:ext cx="381000" cy="457200"/>
            </a:xfrm>
            <a:prstGeom prst="ellipse">
              <a:avLst/>
            </a:prstGeom>
            <a:noFill/>
            <a:ln w="28575" algn="ctr">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sz="1800"/>
            </a:p>
          </p:txBody>
        </p:sp>
        <p:sp>
          <p:nvSpPr>
            <p:cNvPr id="41995" name="Straight Connector 11"/>
            <p:cNvSpPr>
              <a:spLocks noChangeShapeType="1"/>
            </p:cNvSpPr>
            <p:nvPr/>
          </p:nvSpPr>
          <p:spPr bwMode="auto">
            <a:xfrm flipV="1">
              <a:off x="1981200" y="3372909"/>
              <a:ext cx="235753" cy="511546"/>
            </a:xfrm>
            <a:prstGeom prst="line">
              <a:avLst/>
            </a:prstGeom>
            <a:noFill/>
            <a:ln w="38100" algn="ctr">
              <a:solidFill>
                <a:srgbClr val="FF33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GB"/>
            </a:p>
          </p:txBody>
        </p:sp>
        <p:pic>
          <p:nvPicPr>
            <p:cNvPr id="17" name="Picture 16"/>
            <p:cNvPicPr/>
            <p:nvPr/>
          </p:nvPicPr>
          <p:blipFill rotWithShape="1">
            <a:blip r:embed="rId4">
              <a:extLst>
                <a:ext uri="{28A0092B-C50C-407E-A947-70E740481C1C}">
                  <a14:useLocalDpi xmlns:a14="http://schemas.microsoft.com/office/drawing/2010/main" val="0"/>
                </a:ext>
              </a:extLst>
            </a:blip>
            <a:srcRect b="44414"/>
            <a:stretch/>
          </p:blipFill>
          <p:spPr bwMode="auto">
            <a:xfrm>
              <a:off x="3395662" y="4678652"/>
              <a:ext cx="5727700" cy="1905000"/>
            </a:xfrm>
            <a:prstGeom prst="rect">
              <a:avLst/>
            </a:prstGeom>
            <a:ln>
              <a:noFill/>
            </a:ln>
            <a:extLst>
              <a:ext uri="{53640926-AAD7-44D8-BBD7-CCE9431645EC}">
                <a14:shadowObscured xmlns:a14="http://schemas.microsoft.com/office/drawing/2010/main"/>
              </a:ext>
            </a:extLst>
          </p:spPr>
        </p:pic>
        <p:sp>
          <p:nvSpPr>
            <p:cNvPr id="18" name="TextBox 5"/>
            <p:cNvSpPr txBox="1">
              <a:spLocks noChangeArrowheads="1"/>
            </p:cNvSpPr>
            <p:nvPr/>
          </p:nvSpPr>
          <p:spPr bwMode="auto">
            <a:xfrm>
              <a:off x="3886199" y="3589412"/>
              <a:ext cx="4746625" cy="830997"/>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zh-TW" dirty="0">
                  <a:latin typeface="Arial Narrow" panose="020B0606020202030204" pitchFamily="34" charset="0"/>
                  <a:ea typeface="新細明體" pitchFamily="18" charset="-120"/>
                </a:rPr>
                <a:t>command to show the content of current directory with added option (</a:t>
              </a:r>
              <a:r>
                <a:rPr lang="en-US" altLang="zh-TW" dirty="0">
                  <a:latin typeface="Courier New" panose="02070309020205020404" pitchFamily="49" charset="0"/>
                  <a:ea typeface="新細明體" pitchFamily="18" charset="-120"/>
                  <a:cs typeface="Courier New" panose="02070309020205020404" pitchFamily="49" charset="0"/>
                </a:rPr>
                <a:t>-a</a:t>
              </a:r>
              <a:r>
                <a:rPr lang="en-US" altLang="zh-TW" dirty="0">
                  <a:latin typeface="Arial Narrow" panose="020B0606020202030204" pitchFamily="34" charset="0"/>
                  <a:ea typeface="新細明體" pitchFamily="18" charset="-120"/>
                </a:rPr>
                <a:t>) for all</a:t>
              </a:r>
            </a:p>
          </p:txBody>
        </p:sp>
        <p:sp>
          <p:nvSpPr>
            <p:cNvPr id="19" name="Oval 4"/>
            <p:cNvSpPr>
              <a:spLocks noChangeArrowheads="1"/>
            </p:cNvSpPr>
            <p:nvPr/>
          </p:nvSpPr>
          <p:spPr bwMode="auto">
            <a:xfrm>
              <a:off x="4953000" y="5123436"/>
              <a:ext cx="609600" cy="457200"/>
            </a:xfrm>
            <a:prstGeom prst="ellipse">
              <a:avLst/>
            </a:prstGeom>
            <a:noFill/>
            <a:ln w="28575" algn="ctr">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sz="1800"/>
            </a:p>
          </p:txBody>
        </p:sp>
        <p:sp>
          <p:nvSpPr>
            <p:cNvPr id="20" name="Straight Connector 6"/>
            <p:cNvSpPr>
              <a:spLocks noChangeShapeType="1"/>
            </p:cNvSpPr>
            <p:nvPr/>
          </p:nvSpPr>
          <p:spPr bwMode="auto">
            <a:xfrm flipH="1">
              <a:off x="5257799" y="4344307"/>
              <a:ext cx="200025" cy="740149"/>
            </a:xfrm>
            <a:prstGeom prst="line">
              <a:avLst/>
            </a:prstGeom>
            <a:noFill/>
            <a:ln w="38100" algn="ctr">
              <a:solidFill>
                <a:srgbClr val="FF33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GB"/>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hape 38912"/>
          <p:cNvSpPr>
            <a:spLocks noGrp="1" noChangeArrowheads="1"/>
          </p:cNvSpPr>
          <p:nvPr>
            <p:ph type="title"/>
          </p:nvPr>
        </p:nvSpPr>
        <p:spPr/>
        <p:txBody>
          <a:bodyPr/>
          <a:lstStyle/>
          <a:p>
            <a:pPr algn="r"/>
            <a:r>
              <a:rPr lang="en-US" dirty="0"/>
              <a:t>File Management – </a:t>
            </a:r>
            <a:br>
              <a:rPr lang="en-US" dirty="0"/>
            </a:br>
            <a:r>
              <a:rPr lang="en-US" dirty="0"/>
              <a:t>The Directory Tree</a:t>
            </a:r>
          </a:p>
        </p:txBody>
      </p:sp>
      <p:sp>
        <p:nvSpPr>
          <p:cNvPr id="8" name="Content Placeholder 7"/>
          <p:cNvSpPr>
            <a:spLocks noGrp="1"/>
          </p:cNvSpPr>
          <p:nvPr>
            <p:ph sz="half" idx="2"/>
          </p:nvPr>
        </p:nvSpPr>
        <p:spPr/>
        <p:txBody>
          <a:bodyPr/>
          <a:lstStyle/>
          <a:p>
            <a:r>
              <a:rPr lang="en-US" altLang="en-US" dirty="0"/>
              <a:t>When you log on the </a:t>
            </a:r>
            <a:r>
              <a:rPr lang="en-US" altLang="en-US" dirty="0" err="1"/>
              <a:t>the</a:t>
            </a:r>
            <a:r>
              <a:rPr lang="en-US" altLang="en-US" dirty="0"/>
              <a:t> Linux OS using your username you are automatically located in your home directory.</a:t>
            </a:r>
          </a:p>
          <a:p>
            <a:endParaRPr lang="en-GB" dirty="0"/>
          </a:p>
        </p:txBody>
      </p:sp>
      <p:grpSp>
        <p:nvGrpSpPr>
          <p:cNvPr id="5" name="Group 4"/>
          <p:cNvGrpSpPr/>
          <p:nvPr/>
        </p:nvGrpSpPr>
        <p:grpSpPr>
          <a:xfrm>
            <a:off x="152400" y="457200"/>
            <a:ext cx="4648200" cy="5105400"/>
            <a:chOff x="3657600" y="914400"/>
            <a:chExt cx="4648200" cy="5105400"/>
          </a:xfrm>
        </p:grpSpPr>
        <p:pic>
          <p:nvPicPr>
            <p:cNvPr id="45059" name="Rectangle 5" descr="figure248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914400"/>
              <a:ext cx="3886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0" name="TextBox 3"/>
            <p:cNvSpPr txBox="1">
              <a:spLocks noChangeArrowheads="1"/>
            </p:cNvSpPr>
            <p:nvPr/>
          </p:nvSpPr>
          <p:spPr bwMode="auto">
            <a:xfrm>
              <a:off x="3657600" y="990600"/>
              <a:ext cx="990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(root)</a:t>
              </a:r>
            </a:p>
          </p:txBody>
        </p:sp>
        <p:sp>
          <p:nvSpPr>
            <p:cNvPr id="45062" name="Oval 5"/>
            <p:cNvSpPr>
              <a:spLocks noChangeArrowheads="1"/>
            </p:cNvSpPr>
            <p:nvPr/>
          </p:nvSpPr>
          <p:spPr bwMode="auto">
            <a:xfrm>
              <a:off x="4800600" y="1524000"/>
              <a:ext cx="1066800" cy="304800"/>
            </a:xfrm>
            <a:prstGeom prst="ellipse">
              <a:avLst/>
            </a:prstGeom>
            <a:solidFill>
              <a:schemeClr val="accent1">
                <a:alpha val="41176"/>
              </a:schemeClr>
            </a:solidFill>
            <a:ln w="9525" algn="ctr">
              <a:solidFill>
                <a:schemeClr val="tx1"/>
              </a:solidFill>
              <a:round/>
              <a:headEnd/>
              <a:tailEnd/>
            </a:ln>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hape 86017"/>
          <p:cNvSpPr>
            <a:spLocks noGrp="1" noChangeArrowheads="1"/>
          </p:cNvSpPr>
          <p:nvPr>
            <p:ph type="title"/>
          </p:nvPr>
        </p:nvSpPr>
        <p:spPr/>
        <p:txBody>
          <a:bodyPr/>
          <a:lstStyle/>
          <a:p>
            <a:r>
              <a:rPr lang="en-US"/>
              <a:t>The most important subdirectories inside the root directory are: </a:t>
            </a:r>
            <a:endParaRPr lang="en-US" dirty="0"/>
          </a:p>
        </p:txBody>
      </p:sp>
      <p:sp>
        <p:nvSpPr>
          <p:cNvPr id="46083" name="Shape 86018"/>
          <p:cNvSpPr>
            <a:spLocks noGrp="1" noChangeArrowheads="1"/>
          </p:cNvSpPr>
          <p:nvPr>
            <p:ph type="body" idx="1"/>
          </p:nvPr>
        </p:nvSpPr>
        <p:spPr/>
        <p:txBody>
          <a:bodyPr>
            <a:normAutofit fontScale="85000" lnSpcReduction="20000"/>
          </a:bodyPr>
          <a:lstStyle/>
          <a:p>
            <a:r>
              <a:rPr lang="en-US" altLang="en-US" b="1" dirty="0">
                <a:latin typeface="Courier New" panose="02070309020205020404" pitchFamily="49" charset="0"/>
                <a:cs typeface="Courier New" panose="02070309020205020404" pitchFamily="49" charset="0"/>
              </a:rPr>
              <a:t>/bin </a:t>
            </a:r>
            <a:r>
              <a:rPr lang="en-US" altLang="en-US" dirty="0"/>
              <a:t>: Important Linux commands available to the average user. </a:t>
            </a:r>
          </a:p>
          <a:p>
            <a:r>
              <a:rPr lang="en-US" altLang="en-US" b="1" dirty="0">
                <a:latin typeface="Courier New" panose="02070309020205020404" pitchFamily="49" charset="0"/>
                <a:cs typeface="Courier New" panose="02070309020205020404" pitchFamily="49" charset="0"/>
              </a:rPr>
              <a:t>/boot </a:t>
            </a:r>
            <a:r>
              <a:rPr lang="en-US" altLang="en-US" dirty="0"/>
              <a:t>: The files necessary for the system to boot. Not all Linux distributions use this one. Fedora does. </a:t>
            </a:r>
          </a:p>
          <a:p>
            <a:r>
              <a:rPr lang="en-US" altLang="en-US" b="1" dirty="0">
                <a:latin typeface="Courier New" panose="02070309020205020404" pitchFamily="49" charset="0"/>
                <a:cs typeface="Courier New" panose="02070309020205020404" pitchFamily="49" charset="0"/>
              </a:rPr>
              <a:t>/dev </a:t>
            </a:r>
            <a:r>
              <a:rPr lang="en-US" altLang="en-US" dirty="0"/>
              <a:t>: All device drivers. Device drivers are the files that your Linux system uses to talk to your hardware. For example, there's a file in the /dev directory for your particular make and model of monitor, and all of your Linux computer's communications with the monitor go through that file. </a:t>
            </a:r>
          </a:p>
          <a:p>
            <a:r>
              <a:rPr lang="en-US" altLang="en-US" b="1" dirty="0">
                <a:latin typeface="Courier New" panose="02070309020205020404" pitchFamily="49" charset="0"/>
                <a:cs typeface="Courier New" panose="02070309020205020404" pitchFamily="49" charset="0"/>
              </a:rPr>
              <a:t>/</a:t>
            </a:r>
            <a:r>
              <a:rPr lang="en-US" altLang="en-US" b="1" dirty="0" err="1">
                <a:latin typeface="Courier New" panose="02070309020205020404" pitchFamily="49" charset="0"/>
                <a:cs typeface="Courier New" panose="02070309020205020404" pitchFamily="49" charset="0"/>
              </a:rPr>
              <a:t>etc</a:t>
            </a:r>
            <a:r>
              <a:rPr lang="en-US" altLang="en-US" b="1" dirty="0">
                <a:latin typeface="Courier New" panose="02070309020205020404" pitchFamily="49" charset="0"/>
                <a:cs typeface="Courier New" panose="02070309020205020404" pitchFamily="49" charset="0"/>
              </a:rPr>
              <a:t> </a:t>
            </a:r>
            <a:r>
              <a:rPr lang="en-US" altLang="en-US" dirty="0"/>
              <a:t>: System configuration files. </a:t>
            </a:r>
          </a:p>
          <a:p>
            <a:r>
              <a:rPr lang="en-US" altLang="en-US" b="1" dirty="0">
                <a:latin typeface="Courier New" panose="02070309020205020404" pitchFamily="49" charset="0"/>
                <a:cs typeface="Courier New" panose="02070309020205020404" pitchFamily="49" charset="0"/>
              </a:rPr>
              <a:t>/home </a:t>
            </a:r>
            <a:r>
              <a:rPr lang="en-US" altLang="en-US" dirty="0"/>
              <a:t>: Every user except root gets her own folder in here, named for her login account. So, the user who logs in with </a:t>
            </a:r>
            <a:r>
              <a:rPr lang="en-US" altLang="en-US" dirty="0" err="1"/>
              <a:t>linda</a:t>
            </a:r>
            <a:r>
              <a:rPr lang="en-US" altLang="en-US" dirty="0"/>
              <a:t> has the directory /home/</a:t>
            </a:r>
            <a:r>
              <a:rPr lang="en-US" altLang="en-US" dirty="0" err="1"/>
              <a:t>linda</a:t>
            </a:r>
            <a:r>
              <a:rPr lang="en-US" altLang="en-US" dirty="0"/>
              <a:t>, where all of her personal files are kept. </a:t>
            </a:r>
          </a:p>
          <a:p>
            <a:r>
              <a:rPr lang="en-US" altLang="en-US" b="1" dirty="0">
                <a:latin typeface="Courier New" panose="02070309020205020404" pitchFamily="49" charset="0"/>
                <a:cs typeface="Courier New" panose="02070309020205020404" pitchFamily="49" charset="0"/>
              </a:rPr>
              <a:t>/lib </a:t>
            </a:r>
            <a:r>
              <a:rPr lang="en-US" altLang="en-US" dirty="0"/>
              <a:t>: System libraries. Libraries are just bunches of programming code that the programs on your system use to get things done. </a:t>
            </a:r>
          </a:p>
          <a:p>
            <a:endParaRPr lang="en-US"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hape 87041"/>
          <p:cNvSpPr>
            <a:spLocks noGrp="1" noChangeArrowheads="1"/>
          </p:cNvSpPr>
          <p:nvPr>
            <p:ph type="title"/>
          </p:nvPr>
        </p:nvSpPr>
        <p:spPr/>
        <p:txBody>
          <a:bodyPr/>
          <a:lstStyle/>
          <a:p>
            <a:r>
              <a:rPr lang="en-US"/>
              <a:t>The most important subdirectories inside the root directory are:</a:t>
            </a:r>
            <a:endParaRPr lang="en-US" dirty="0"/>
          </a:p>
        </p:txBody>
      </p:sp>
      <p:sp>
        <p:nvSpPr>
          <p:cNvPr id="47107" name="Shape 87042"/>
          <p:cNvSpPr>
            <a:spLocks noGrp="1" noChangeArrowheads="1"/>
          </p:cNvSpPr>
          <p:nvPr>
            <p:ph type="body" idx="1"/>
          </p:nvPr>
        </p:nvSpPr>
        <p:spPr/>
        <p:txBody>
          <a:bodyPr>
            <a:normAutofit fontScale="77500" lnSpcReduction="20000"/>
          </a:bodyPr>
          <a:lstStyle/>
          <a:p>
            <a:r>
              <a:rPr lang="en-US" altLang="en-US" b="1" dirty="0">
                <a:latin typeface="Courier New" panose="02070309020205020404" pitchFamily="49" charset="0"/>
                <a:cs typeface="Courier New" panose="02070309020205020404" pitchFamily="49" charset="0"/>
              </a:rPr>
              <a:t>/</a:t>
            </a:r>
            <a:r>
              <a:rPr lang="en-US" altLang="en-US" b="1" dirty="0" err="1">
                <a:latin typeface="Courier New" panose="02070309020205020404" pitchFamily="49" charset="0"/>
                <a:cs typeface="Courier New" panose="02070309020205020404" pitchFamily="49" charset="0"/>
              </a:rPr>
              <a:t>mnt</a:t>
            </a:r>
            <a:r>
              <a:rPr lang="en-US" altLang="en-US" b="1" dirty="0">
                <a:latin typeface="Courier New" panose="02070309020205020404" pitchFamily="49" charset="0"/>
                <a:cs typeface="Courier New" panose="02070309020205020404" pitchFamily="49" charset="0"/>
              </a:rPr>
              <a:t> </a:t>
            </a:r>
            <a:r>
              <a:rPr lang="en-US" altLang="en-US" dirty="0"/>
              <a:t>: Mount points. When you temporarily load the contents of a CD-ROM or USB drive, you typically use a special name under /</a:t>
            </a:r>
            <a:r>
              <a:rPr lang="en-US" altLang="en-US" dirty="0" err="1"/>
              <a:t>mnt</a:t>
            </a:r>
            <a:r>
              <a:rPr lang="en-US" altLang="en-US" dirty="0"/>
              <a:t>. For example, many distributions (including Fedora) come, by default, with the directory /</a:t>
            </a:r>
            <a:r>
              <a:rPr lang="en-US" altLang="en-US" dirty="0" err="1"/>
              <a:t>mnt</a:t>
            </a:r>
            <a:r>
              <a:rPr lang="en-US" altLang="en-US" dirty="0"/>
              <a:t>/</a:t>
            </a:r>
            <a:r>
              <a:rPr lang="en-US" altLang="en-US" dirty="0" err="1"/>
              <a:t>cdrom</a:t>
            </a:r>
            <a:r>
              <a:rPr lang="en-US" altLang="en-US" dirty="0"/>
              <a:t>, which is where your CD-ROM drive's contents are made accessible. </a:t>
            </a:r>
          </a:p>
          <a:p>
            <a:r>
              <a:rPr lang="en-US" altLang="en-US" b="1" dirty="0">
                <a:latin typeface="Courier New" panose="02070309020205020404" pitchFamily="49" charset="0"/>
                <a:cs typeface="Courier New" panose="02070309020205020404" pitchFamily="49" charset="0"/>
              </a:rPr>
              <a:t>/root </a:t>
            </a:r>
            <a:r>
              <a:rPr lang="en-US" altLang="en-US" dirty="0"/>
              <a:t>: The root user's home directory. </a:t>
            </a:r>
          </a:p>
          <a:p>
            <a:r>
              <a:rPr lang="en-US" altLang="en-US" b="1" dirty="0">
                <a:latin typeface="Courier New" panose="02070309020205020404" pitchFamily="49" charset="0"/>
                <a:cs typeface="Courier New" panose="02070309020205020404" pitchFamily="49" charset="0"/>
              </a:rPr>
              <a:t>/</a:t>
            </a:r>
            <a:r>
              <a:rPr lang="en-US" altLang="en-US" b="1" dirty="0" err="1">
                <a:latin typeface="Courier New" panose="02070309020205020404" pitchFamily="49" charset="0"/>
                <a:cs typeface="Courier New" panose="02070309020205020404" pitchFamily="49" charset="0"/>
              </a:rPr>
              <a:t>sbin</a:t>
            </a:r>
            <a:r>
              <a:rPr lang="en-US" altLang="en-US" b="1" dirty="0">
                <a:latin typeface="Courier New" panose="02070309020205020404" pitchFamily="49" charset="0"/>
                <a:cs typeface="Courier New" panose="02070309020205020404" pitchFamily="49" charset="0"/>
              </a:rPr>
              <a:t> </a:t>
            </a:r>
            <a:r>
              <a:rPr lang="en-US" altLang="en-US" dirty="0"/>
              <a:t>: Essential commands that are only for the system administrator. </a:t>
            </a:r>
          </a:p>
          <a:p>
            <a:r>
              <a:rPr lang="en-US" altLang="en-US" b="1" dirty="0">
                <a:latin typeface="Courier New" panose="02070309020205020404" pitchFamily="49" charset="0"/>
                <a:cs typeface="Courier New" panose="02070309020205020404" pitchFamily="49" charset="0"/>
              </a:rPr>
              <a:t>/</a:t>
            </a:r>
            <a:r>
              <a:rPr lang="en-US" altLang="en-US" b="1" dirty="0" err="1">
                <a:latin typeface="Courier New" panose="02070309020205020404" pitchFamily="49" charset="0"/>
                <a:cs typeface="Courier New" panose="02070309020205020404" pitchFamily="49" charset="0"/>
              </a:rPr>
              <a:t>tmp</a:t>
            </a:r>
            <a:r>
              <a:rPr lang="en-US" altLang="en-US" b="1" dirty="0">
                <a:latin typeface="Courier New" panose="02070309020205020404" pitchFamily="49" charset="0"/>
                <a:cs typeface="Courier New" panose="02070309020205020404" pitchFamily="49" charset="0"/>
              </a:rPr>
              <a:t> </a:t>
            </a:r>
            <a:r>
              <a:rPr lang="en-US" altLang="en-US" dirty="0"/>
              <a:t>: Temporary files and storage space. Don't put anything in here that you want to keep. Most Linux distributions (including Fedora) are set up to delete any file that's been in this directory longer than three days. </a:t>
            </a:r>
          </a:p>
          <a:p>
            <a:r>
              <a:rPr lang="en-US" altLang="en-US" b="1" dirty="0">
                <a:latin typeface="Courier New" panose="02070309020205020404" pitchFamily="49" charset="0"/>
                <a:cs typeface="Courier New" panose="02070309020205020404" pitchFamily="49" charset="0"/>
              </a:rPr>
              <a:t>/</a:t>
            </a:r>
            <a:r>
              <a:rPr lang="en-US" altLang="en-US" b="1" dirty="0" err="1">
                <a:latin typeface="Courier New" panose="02070309020205020404" pitchFamily="49" charset="0"/>
                <a:cs typeface="Courier New" panose="02070309020205020404" pitchFamily="49" charset="0"/>
              </a:rPr>
              <a:t>usr</a:t>
            </a:r>
            <a:r>
              <a:rPr lang="en-US" altLang="en-US" b="1" dirty="0">
                <a:latin typeface="Courier New" panose="02070309020205020404" pitchFamily="49" charset="0"/>
                <a:cs typeface="Courier New" panose="02070309020205020404" pitchFamily="49" charset="0"/>
              </a:rPr>
              <a:t> </a:t>
            </a:r>
            <a:r>
              <a:rPr lang="en-US" altLang="en-US" dirty="0"/>
              <a:t>: Programs and data that can be shared across many systems and don't need to be changed. </a:t>
            </a:r>
          </a:p>
          <a:p>
            <a:r>
              <a:rPr lang="en-US" altLang="en-US" b="1" dirty="0">
                <a:latin typeface="Courier New" panose="02070309020205020404" pitchFamily="49" charset="0"/>
                <a:cs typeface="Courier New" panose="02070309020205020404" pitchFamily="49" charset="0"/>
              </a:rPr>
              <a:t>/</a:t>
            </a:r>
            <a:r>
              <a:rPr lang="en-US" altLang="en-US" b="1" dirty="0" err="1">
                <a:latin typeface="Courier New" panose="02070309020205020404" pitchFamily="49" charset="0"/>
                <a:cs typeface="Courier New" panose="02070309020205020404" pitchFamily="49" charset="0"/>
              </a:rPr>
              <a:t>var</a:t>
            </a:r>
            <a:r>
              <a:rPr lang="en-US" altLang="en-US" b="1" dirty="0">
                <a:latin typeface="Courier New" panose="02070309020205020404" pitchFamily="49" charset="0"/>
                <a:cs typeface="Courier New" panose="02070309020205020404" pitchFamily="49" charset="0"/>
              </a:rPr>
              <a:t> </a:t>
            </a:r>
            <a:r>
              <a:rPr lang="en-US" altLang="en-US" dirty="0"/>
              <a:t>: Data that changes constantly (log files that contain information about what's happening on your system, data on its way to the printer, and so on). </a:t>
            </a:r>
          </a:p>
          <a:p>
            <a:endParaRPr lang="en-US"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t>Home directory</a:t>
            </a:r>
            <a:endParaRPr lang="en-US" dirty="0"/>
          </a:p>
        </p:txBody>
      </p:sp>
      <p:sp>
        <p:nvSpPr>
          <p:cNvPr id="48131" name="Text Placeholder 2"/>
          <p:cNvSpPr>
            <a:spLocks noGrp="1"/>
          </p:cNvSpPr>
          <p:nvPr>
            <p:ph type="body" idx="1"/>
          </p:nvPr>
        </p:nvSpPr>
        <p:spPr/>
        <p:txBody>
          <a:bodyPr/>
          <a:lstStyle/>
          <a:p>
            <a:r>
              <a:rPr lang="en-US" altLang="en-US" dirty="0"/>
              <a:t>You can see what your home directory is called by entering </a:t>
            </a:r>
          </a:p>
          <a:p>
            <a:r>
              <a:rPr lang="en-US" altLang="en-US" b="1" dirty="0" err="1">
                <a:latin typeface="Courier New" panose="02070309020205020404" pitchFamily="49" charset="0"/>
                <a:cs typeface="Courier New" panose="02070309020205020404" pitchFamily="49" charset="0"/>
              </a:rPr>
              <a:t>pwd</a:t>
            </a:r>
            <a:r>
              <a:rPr lang="en-US" altLang="en-US" b="1" dirty="0">
                <a:latin typeface="Courier New" panose="02070309020205020404" pitchFamily="49" charset="0"/>
                <a:cs typeface="Courier New" panose="02070309020205020404" pitchFamily="49" charset="0"/>
              </a:rPr>
              <a:t> </a:t>
            </a:r>
            <a:r>
              <a:rPr lang="en-US" altLang="en-US" dirty="0"/>
              <a:t>(print current working directory)</a:t>
            </a:r>
          </a:p>
          <a:p>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p>
            <a:r>
              <a:rPr lang="en-US"/>
              <a:t>Before Linux</a:t>
            </a:r>
            <a:endParaRPr lang="en-US" dirty="0"/>
          </a:p>
        </p:txBody>
      </p:sp>
      <p:sp>
        <p:nvSpPr>
          <p:cNvPr id="5123" name="Shape 2"/>
          <p:cNvSpPr>
            <a:spLocks noGrp="1"/>
          </p:cNvSpPr>
          <p:nvPr>
            <p:ph type="body" idx="1"/>
          </p:nvPr>
        </p:nvSpPr>
        <p:spPr/>
        <p:txBody>
          <a:bodyPr/>
          <a:lstStyle/>
          <a:p>
            <a:r>
              <a:rPr lang="en-US" altLang="en-US"/>
              <a:t>In 80’s, Microsoft’s DOS was the dominated OS for PC</a:t>
            </a:r>
          </a:p>
          <a:p>
            <a:r>
              <a:rPr lang="en-US" altLang="en-US"/>
              <a:t>Apple MAC was better, but expensive</a:t>
            </a:r>
          </a:p>
          <a:p>
            <a:r>
              <a:rPr lang="en-US" altLang="en-US"/>
              <a:t>UNIX was much better, but much, much more expensive. Only for minicomputer for commercial applications</a:t>
            </a:r>
          </a:p>
          <a:p>
            <a:r>
              <a:rPr lang="en-US" altLang="en-US"/>
              <a:t>People was looking for a UNIX based system, which is cheaper and can run on PC</a:t>
            </a:r>
          </a:p>
          <a:p>
            <a:r>
              <a:rPr lang="en-US" altLang="en-US"/>
              <a:t>Both DOS, MAC and UNIX were proprietary, i.e., the source code of their kernel is protected</a:t>
            </a:r>
          </a:p>
          <a:p>
            <a:r>
              <a:rPr lang="en-US" altLang="en-US"/>
              <a:t>No modification is possible without paying high license fees</a:t>
            </a:r>
          </a:p>
          <a:p>
            <a:endParaRPr lang="en-US" altLang="en-US"/>
          </a:p>
        </p:txBody>
      </p:sp>
      <p:pic>
        <p:nvPicPr>
          <p:cNvPr id="5124" name="Rectangl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4330" y="152400"/>
            <a:ext cx="1582470" cy="126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Shape 24578"/>
          <p:cNvSpPr>
            <a:spLocks noGrp="1" noChangeArrowheads="1"/>
          </p:cNvSpPr>
          <p:nvPr>
            <p:ph type="body" idx="1"/>
          </p:nvPr>
        </p:nvSpPr>
        <p:spPr>
          <a:xfrm>
            <a:off x="1895880" y="1916113"/>
            <a:ext cx="5181600" cy="609600"/>
          </a:xfrm>
        </p:spPr>
        <p:txBody>
          <a:bodyPr>
            <a:normAutofit lnSpcReduction="10000"/>
          </a:bodyPr>
          <a:lstStyle/>
          <a:p>
            <a:pPr marL="0" indent="0" algn="ctr" defTabSz="914400" eaLnBrk="1" hangingPunct="1">
              <a:spcBef>
                <a:spcPct val="0"/>
              </a:spcBef>
              <a:buFontTx/>
              <a:buNone/>
              <a:defRPr/>
            </a:pPr>
            <a:r>
              <a:rPr lang="en-US" sz="3600" b="1" dirty="0">
                <a:solidFill>
                  <a:srgbClr val="C00000"/>
                </a:solidFill>
                <a:effectLst>
                  <a:outerShdw blurRad="38100" dist="38100" dir="2700000" algn="tl">
                    <a:srgbClr val="C0C0C0"/>
                  </a:outerShdw>
                </a:effectLst>
                <a:latin typeface="+mj-lt"/>
                <a:ea typeface="+mj-ea"/>
                <a:cs typeface="+mj-cs"/>
              </a:rPr>
              <a:t>Linux is Not Windows</a:t>
            </a:r>
          </a:p>
        </p:txBody>
      </p:sp>
      <p:sp>
        <p:nvSpPr>
          <p:cNvPr id="57350" name="Rectangle 46084"/>
          <p:cNvSpPr>
            <a:spLocks noChangeArrowheads="1"/>
          </p:cNvSpPr>
          <p:nvPr/>
        </p:nvSpPr>
        <p:spPr bwMode="auto">
          <a:xfrm>
            <a:off x="685799" y="2549642"/>
            <a:ext cx="7601761" cy="2932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200000"/>
              </a:lnSpc>
            </a:pPr>
            <a:r>
              <a:rPr lang="en-US" altLang="en-US" dirty="0"/>
              <a:t>Problem #1: Linux isn't exactly the same as Windows. </a:t>
            </a:r>
          </a:p>
          <a:p>
            <a:pPr>
              <a:lnSpc>
                <a:spcPct val="200000"/>
              </a:lnSpc>
            </a:pPr>
            <a:r>
              <a:rPr lang="en-US" altLang="en-US" dirty="0"/>
              <a:t>Problem #2: Linux is </a:t>
            </a:r>
            <a:r>
              <a:rPr lang="en-US" altLang="en-US" i="1" dirty="0"/>
              <a:t>too</a:t>
            </a:r>
            <a:r>
              <a:rPr lang="en-US" altLang="en-US" dirty="0"/>
              <a:t> different from Windows</a:t>
            </a:r>
          </a:p>
          <a:p>
            <a:pPr>
              <a:lnSpc>
                <a:spcPct val="200000"/>
              </a:lnSpc>
            </a:pPr>
            <a:r>
              <a:rPr lang="en-US" altLang="en-US" dirty="0"/>
              <a:t>Problem #3: Culture shock </a:t>
            </a:r>
          </a:p>
          <a:p>
            <a:pPr>
              <a:lnSpc>
                <a:spcPct val="200000"/>
              </a:lnSpc>
            </a:pPr>
            <a:r>
              <a:rPr lang="en-US" altLang="en-US" dirty="0"/>
              <a:t>Problem #4: The myth of "user-friendly" </a:t>
            </a:r>
          </a:p>
        </p:txBody>
      </p:sp>
      <p:grpSp>
        <p:nvGrpSpPr>
          <p:cNvPr id="7" name="Group 6"/>
          <p:cNvGrpSpPr/>
          <p:nvPr/>
        </p:nvGrpSpPr>
        <p:grpSpPr>
          <a:xfrm>
            <a:off x="1828800" y="33739"/>
            <a:ext cx="4808450" cy="1871261"/>
            <a:chOff x="1645443" y="19050"/>
            <a:chExt cx="4808450" cy="1871261"/>
          </a:xfrm>
        </p:grpSpPr>
        <p:grpSp>
          <p:nvGrpSpPr>
            <p:cNvPr id="4" name="Group 3"/>
            <p:cNvGrpSpPr/>
            <p:nvPr/>
          </p:nvGrpSpPr>
          <p:grpSpPr>
            <a:xfrm>
              <a:off x="1645443" y="72624"/>
              <a:ext cx="4808450" cy="1817687"/>
              <a:chOff x="1645443" y="72624"/>
              <a:chExt cx="4808450" cy="1817687"/>
            </a:xfrm>
          </p:grpSpPr>
          <p:pic>
            <p:nvPicPr>
              <p:cNvPr id="1026" name="Picture 2" descr="Image result for windows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28600"/>
                <a:ext cx="1424693" cy="15621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7" descr="Image result for Linux logo"/>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45443" y="72624"/>
                <a:ext cx="2545557" cy="1817687"/>
              </a:xfrm>
              <a:prstGeom prst="rect">
                <a:avLst/>
              </a:prstGeom>
              <a:noFill/>
              <a:extLst>
                <a:ext uri="{909E8E84-426E-40DD-AFC4-6F175D3DCCD1}">
                  <a14:hiddenFill xmlns:a14="http://schemas.microsoft.com/office/drawing/2010/main">
                    <a:solidFill>
                      <a:srgbClr val="FFFFFF"/>
                    </a:solidFill>
                  </a14:hiddenFill>
                </a:ext>
              </a:extLst>
            </p:spPr>
          </p:pic>
        </p:grpSp>
        <p:pic>
          <p:nvPicPr>
            <p:cNvPr id="1028" name="Picture 4" descr="Image result for not equal t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19050"/>
              <a:ext cx="1828800" cy="182880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Text Placeholder 2"/>
          <p:cNvSpPr>
            <a:spLocks noGrp="1"/>
          </p:cNvSpPr>
          <p:nvPr>
            <p:ph type="body" idx="1"/>
          </p:nvPr>
        </p:nvSpPr>
        <p:spPr/>
        <p:txBody>
          <a:bodyPr/>
          <a:lstStyle/>
          <a:p>
            <a:r>
              <a:rPr lang="en-GB" dirty="0"/>
              <a:t>Adapted from: </a:t>
            </a:r>
            <a:r>
              <a:rPr lang="en-GB" dirty="0" err="1"/>
              <a:t>Solitis</a:t>
            </a:r>
            <a:r>
              <a:rPr lang="en-GB" dirty="0"/>
              <a:t>, J. (2007). </a:t>
            </a:r>
            <a:r>
              <a:rPr lang="en-GB" i="1" dirty="0"/>
              <a:t>Introduction to Linux</a:t>
            </a:r>
            <a:r>
              <a:rPr lang="en-GB" dirty="0"/>
              <a:t>. New Jersey Science and Technology University</a:t>
            </a:r>
          </a:p>
          <a:p>
            <a:pPr>
              <a:buFontTx/>
              <a:buChar char="•"/>
            </a:pPr>
            <a:r>
              <a:rPr lang="ru-RU" altLang="en-US" dirty="0"/>
              <a:t>ubuntu.com</a:t>
            </a:r>
            <a:endParaRPr lang="en-US" altLang="en-US" dirty="0"/>
          </a:p>
          <a:p>
            <a:pPr>
              <a:buFontTx/>
              <a:buChar char="•"/>
            </a:pPr>
            <a:r>
              <a:rPr lang="ru-RU" altLang="en-US" dirty="0"/>
              <a:t>wiki.ubuntu.co</a:t>
            </a:r>
            <a:r>
              <a:rPr lang="en-US" altLang="en-US" dirty="0"/>
              <a:t>m</a:t>
            </a:r>
          </a:p>
          <a:p>
            <a:pPr>
              <a:buFontTx/>
              <a:buChar char="•"/>
            </a:pPr>
            <a:r>
              <a:rPr lang="en-US" altLang="en-US" dirty="0"/>
              <a:t>shipit.ubuntu.com</a:t>
            </a:r>
          </a:p>
          <a:p>
            <a:pPr>
              <a:buFontTx/>
              <a:buChar char="•"/>
            </a:pPr>
            <a:r>
              <a:rPr lang="en-US" altLang="en-US" dirty="0"/>
              <a:t>ubuntuforums.org</a:t>
            </a:r>
          </a:p>
          <a:p>
            <a:endParaRPr lang="en-GB" dirty="0"/>
          </a:p>
        </p:txBody>
      </p:sp>
    </p:spTree>
    <p:extLst>
      <p:ext uri="{BB962C8B-B14F-4D97-AF65-F5344CB8AC3E}">
        <p14:creationId xmlns:p14="http://schemas.microsoft.com/office/powerpoint/2010/main" val="2997789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p>
            <a:r>
              <a:rPr lang="en-US"/>
              <a:t>GNU project</a:t>
            </a:r>
            <a:br>
              <a:rPr lang="en-US"/>
            </a:br>
            <a:endParaRPr lang="en-US" dirty="0"/>
          </a:p>
        </p:txBody>
      </p:sp>
      <p:sp>
        <p:nvSpPr>
          <p:cNvPr id="6147" name="Shape 2"/>
          <p:cNvSpPr>
            <a:spLocks noGrp="1"/>
          </p:cNvSpPr>
          <p:nvPr>
            <p:ph type="body" idx="1"/>
          </p:nvPr>
        </p:nvSpPr>
        <p:spPr/>
        <p:txBody>
          <a:bodyPr/>
          <a:lstStyle/>
          <a:p>
            <a:pPr lvl="1"/>
            <a:r>
              <a:rPr lang="en-US" altLang="zh-TW"/>
              <a:t>Established in 1984 by Richard Stallman, who believes that software should be free from restrictions against copying or modification in order to make better and efficient computer programs </a:t>
            </a:r>
            <a:endParaRPr lang="en-US" altLang="en-US"/>
          </a:p>
          <a:p>
            <a:endParaRPr lang="en-US" altLang="en-US"/>
          </a:p>
        </p:txBody>
      </p:sp>
      <p:pic>
        <p:nvPicPr>
          <p:cNvPr id="6148" name="Rectangle 10957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2851467"/>
            <a:ext cx="3049588" cy="277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5"/>
          <p:cNvSpPr>
            <a:spLocks noChangeArrowheads="1"/>
          </p:cNvSpPr>
          <p:nvPr/>
        </p:nvSpPr>
        <p:spPr bwMode="auto">
          <a:xfrm>
            <a:off x="3049588" y="2845434"/>
            <a:ext cx="5867400" cy="2740025"/>
          </a:xfrm>
          <a:prstGeom prst="rect">
            <a:avLst/>
          </a:prstGeom>
          <a:solidFill>
            <a:srgbClr val="FFFFFF"/>
          </a:solidFill>
          <a:ln w="9525">
            <a:solidFill>
              <a:srgbClr val="000000"/>
            </a:solidFill>
            <a:miter lim="800000"/>
            <a:headEnd/>
            <a:tailEnd/>
          </a:ln>
        </p:spPr>
        <p:txBody>
          <a:bodyPr>
            <a:spAutoFit/>
          </a:bodyPr>
          <a:lstStyle>
            <a:lvl1pPr marL="342900" indent="-342900" defTabSz="114300">
              <a:defRPr sz="2400">
                <a:solidFill>
                  <a:schemeClr val="tx1"/>
                </a:solidFill>
                <a:latin typeface="Arial" panose="020B0604020202020204" pitchFamily="34" charset="0"/>
                <a:ea typeface="ＭＳ Ｐゴシック" panose="020B0600070205080204" pitchFamily="34" charset="-128"/>
              </a:defRPr>
            </a:lvl1pPr>
            <a:lvl2pPr marL="117475" indent="-3175" defTabSz="114300">
              <a:defRPr sz="2400">
                <a:solidFill>
                  <a:schemeClr val="tx1"/>
                </a:solidFill>
                <a:latin typeface="Arial" panose="020B0604020202020204" pitchFamily="34" charset="0"/>
                <a:ea typeface="ＭＳ Ｐゴシック" panose="020B0600070205080204" pitchFamily="34" charset="-128"/>
              </a:defRPr>
            </a:lvl2pPr>
            <a:lvl3pPr marL="1143000" indent="-228600" defTabSz="114300">
              <a:defRPr sz="2400">
                <a:solidFill>
                  <a:schemeClr val="tx1"/>
                </a:solidFill>
                <a:latin typeface="Arial" panose="020B0604020202020204" pitchFamily="34" charset="0"/>
                <a:ea typeface="ＭＳ Ｐゴシック" panose="020B0600070205080204" pitchFamily="34" charset="-128"/>
              </a:defRPr>
            </a:lvl3pPr>
            <a:lvl4pPr marL="1600200" indent="-228600" defTabSz="114300">
              <a:defRPr sz="2400">
                <a:solidFill>
                  <a:schemeClr val="tx1"/>
                </a:solidFill>
                <a:latin typeface="Arial" panose="020B0604020202020204" pitchFamily="34" charset="0"/>
                <a:ea typeface="ＭＳ Ｐゴシック" panose="020B0600070205080204" pitchFamily="34" charset="-128"/>
              </a:defRPr>
            </a:lvl4pPr>
            <a:lvl5pPr marL="2057400" indent="-228600" defTabSz="114300">
              <a:defRPr sz="2400">
                <a:solidFill>
                  <a:schemeClr val="tx1"/>
                </a:solidFill>
                <a:latin typeface="Arial" panose="020B0604020202020204" pitchFamily="34" charset="0"/>
                <a:ea typeface="ＭＳ Ｐゴシック" panose="020B0600070205080204" pitchFamily="34" charset="-128"/>
              </a:defRPr>
            </a:lvl5pPr>
            <a:lvl6pPr marL="2514600" indent="-228600" defTabSz="1143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1143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1143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1143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1">
              <a:spcBef>
                <a:spcPct val="20000"/>
              </a:spcBef>
            </a:pPr>
            <a:r>
              <a:rPr lang="en-US" altLang="zh-TW" sz="1800" dirty="0">
                <a:solidFill>
                  <a:srgbClr val="FF3300"/>
                </a:solidFill>
                <a:ea typeface="新細明體" pitchFamily="18" charset="-120"/>
              </a:rPr>
              <a:t>GNU</a:t>
            </a:r>
            <a:r>
              <a:rPr lang="en-US" altLang="zh-TW" sz="1800" dirty="0">
                <a:ea typeface="新細明體" pitchFamily="18" charset="-120"/>
              </a:rPr>
              <a:t> is a recursive acronym for “GNU's Not Unix” </a:t>
            </a:r>
            <a:endParaRPr lang="en-US" altLang="en-US" sz="1800" dirty="0"/>
          </a:p>
          <a:p>
            <a:pPr lvl="1">
              <a:spcBef>
                <a:spcPct val="20000"/>
              </a:spcBef>
            </a:pPr>
            <a:r>
              <a:rPr lang="en-US" altLang="zh-TW" sz="1800" dirty="0">
                <a:ea typeface="新細明體" pitchFamily="18" charset="-120"/>
              </a:rPr>
              <a:t>Aim at developing a complete Unix-like operating system which is free for copying and modification</a:t>
            </a:r>
          </a:p>
          <a:p>
            <a:pPr lvl="1">
              <a:spcBef>
                <a:spcPct val="20000"/>
              </a:spcBef>
            </a:pPr>
            <a:r>
              <a:rPr lang="en-US" altLang="zh-TW" sz="1800" dirty="0">
                <a:ea typeface="新細明體" pitchFamily="18" charset="-120"/>
              </a:rPr>
              <a:t>Companies make their money by maintaining and distributing the software, e.g. optimally packaging the software with different tools (</a:t>
            </a:r>
            <a:r>
              <a:rPr lang="en-US" altLang="zh-TW" sz="1800" dirty="0" err="1">
                <a:ea typeface="新細明體" pitchFamily="18" charset="-120"/>
              </a:rPr>
              <a:t>Redhat</a:t>
            </a:r>
            <a:r>
              <a:rPr lang="en-US" altLang="zh-TW" sz="1800" dirty="0">
                <a:ea typeface="新細明體" pitchFamily="18" charset="-120"/>
              </a:rPr>
              <a:t>, Slackware, Mandrake, </a:t>
            </a:r>
            <a:r>
              <a:rPr lang="en-US" altLang="zh-TW" sz="1800" dirty="0" err="1">
                <a:ea typeface="新細明體" pitchFamily="18" charset="-120"/>
              </a:rPr>
              <a:t>SuSE</a:t>
            </a:r>
            <a:r>
              <a:rPr lang="en-US" altLang="zh-TW" sz="1800" dirty="0">
                <a:ea typeface="新細明體" pitchFamily="18" charset="-120"/>
              </a:rPr>
              <a:t>, </a:t>
            </a:r>
            <a:r>
              <a:rPr lang="en-US" altLang="zh-TW" sz="1800" dirty="0" err="1">
                <a:ea typeface="新細明體" pitchFamily="18" charset="-120"/>
              </a:rPr>
              <a:t>etc</a:t>
            </a:r>
            <a:r>
              <a:rPr lang="en-US" altLang="zh-TW" sz="1800" dirty="0">
                <a:ea typeface="新細明體" pitchFamily="18" charset="-120"/>
              </a:rPr>
              <a:t>)</a:t>
            </a:r>
          </a:p>
          <a:p>
            <a:pPr lvl="1">
              <a:spcBef>
                <a:spcPct val="20000"/>
              </a:spcBef>
            </a:pPr>
            <a:r>
              <a:rPr lang="en-US" altLang="zh-TW" sz="1800" dirty="0">
                <a:ea typeface="新細明體" pitchFamily="18" charset="-120"/>
              </a:rPr>
              <a:t>Stallman built the first free GNU C Compiler in 1991. But still, an OS was yet to be developed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hape 1"/>
          <p:cNvSpPr>
            <a:spLocks noGrp="1"/>
          </p:cNvSpPr>
          <p:nvPr>
            <p:ph type="title"/>
          </p:nvPr>
        </p:nvSpPr>
        <p:spPr/>
        <p:txBody>
          <a:bodyPr/>
          <a:lstStyle/>
          <a:p>
            <a:r>
              <a:rPr lang="en-US" altLang="zh-TW"/>
              <a:t>Beginning of Linux</a:t>
            </a:r>
            <a:endParaRPr lang="en-US" dirty="0"/>
          </a:p>
        </p:txBody>
      </p:sp>
      <p:sp>
        <p:nvSpPr>
          <p:cNvPr id="7171" name="Shape 2"/>
          <p:cNvSpPr>
            <a:spLocks noGrp="1"/>
          </p:cNvSpPr>
          <p:nvPr>
            <p:ph type="body" idx="1"/>
          </p:nvPr>
        </p:nvSpPr>
        <p:spPr/>
        <p:txBody>
          <a:bodyPr/>
          <a:lstStyle/>
          <a:p>
            <a:pPr lvl="1"/>
            <a:r>
              <a:rPr lang="en-US" altLang="zh-TW"/>
              <a:t>A famous professor Andrew Tanenbaum developed Minix, a simplified version of UNIX that runs on PC</a:t>
            </a:r>
            <a:endParaRPr lang="en-US" altLang="en-US"/>
          </a:p>
          <a:p>
            <a:pPr lvl="1"/>
            <a:r>
              <a:rPr lang="en-US" altLang="zh-TW"/>
              <a:t>Minix is for class teaching only. No intention for commercial use</a:t>
            </a:r>
          </a:p>
          <a:p>
            <a:pPr lvl="1"/>
            <a:r>
              <a:rPr lang="en-US" altLang="zh-TW"/>
              <a:t>In Sept 1991, Linus Torvalds, a second year student of Computer Science at the University of Helsinki, developed the preliminary kernel of Linux, known as Linux version 0.0.1</a:t>
            </a:r>
          </a:p>
          <a:p>
            <a:endParaRPr lang="en-US" altLang="en-US"/>
          </a:p>
        </p:txBody>
      </p:sp>
      <p:pic>
        <p:nvPicPr>
          <p:cNvPr id="7172" name="Rectangl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5100" y="4114800"/>
            <a:ext cx="2133600" cy="140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hape 2"/>
          <p:cNvSpPr>
            <a:spLocks noGrp="1"/>
          </p:cNvSpPr>
          <p:nvPr>
            <p:ph type="body" idx="4294967295"/>
          </p:nvPr>
        </p:nvSpPr>
        <p:spPr>
          <a:xfrm>
            <a:off x="319088" y="381000"/>
            <a:ext cx="8520112" cy="5334000"/>
          </a:xfrm>
        </p:spPr>
        <p:txBody>
          <a:bodyPr>
            <a:normAutofit/>
          </a:bodyPr>
          <a:lstStyle/>
          <a:p>
            <a:pPr lvl="1"/>
            <a:r>
              <a:rPr lang="en-US" altLang="zh-TW" dirty="0"/>
              <a:t>Message from Professor Andrew Tanenbaum</a:t>
            </a:r>
          </a:p>
          <a:p>
            <a:pPr lvl="2"/>
            <a:r>
              <a:rPr lang="en-US" altLang="zh-TW" dirty="0"/>
              <a:t>" I still maintain the point that designing a monolithic kernel in 1991 is a fundamental error.  Be thankful you are not my student.  You would not get a high grade for such a design :-)“</a:t>
            </a:r>
          </a:p>
          <a:p>
            <a:pPr marL="685800" lvl="2" indent="0" algn="r">
              <a:buNone/>
            </a:pPr>
            <a:r>
              <a:rPr lang="en-US" altLang="zh-TW" dirty="0"/>
              <a:t>		(Andrew Tanenbaum to Linus Torvalds)</a:t>
            </a:r>
          </a:p>
          <a:p>
            <a:pPr lvl="2"/>
            <a:endParaRPr lang="en-US" altLang="zh-TW" dirty="0"/>
          </a:p>
          <a:p>
            <a:pPr lvl="2"/>
            <a:endParaRPr lang="en-US" altLang="zh-TW" dirty="0"/>
          </a:p>
          <a:p>
            <a:pPr lvl="2"/>
            <a:endParaRPr lang="en-US" altLang="zh-TW" dirty="0"/>
          </a:p>
          <a:p>
            <a:pPr lvl="2"/>
            <a:endParaRPr lang="en-US" altLang="zh-TW" dirty="0"/>
          </a:p>
          <a:p>
            <a:pPr lvl="1"/>
            <a:endParaRPr lang="en-US" altLang="zh-TW" dirty="0"/>
          </a:p>
          <a:p>
            <a:pPr lvl="1"/>
            <a:endParaRPr lang="en-US" altLang="zh-TW" dirty="0"/>
          </a:p>
          <a:p>
            <a:pPr lvl="1"/>
            <a:r>
              <a:rPr lang="en-US" altLang="zh-TW" dirty="0"/>
              <a:t>Soon more than a hundred people joined the Linux camp. Then thousands. Then hundreds of thousands</a:t>
            </a:r>
          </a:p>
          <a:p>
            <a:pPr lvl="1"/>
            <a:r>
              <a:rPr lang="en-US" altLang="zh-TW" dirty="0"/>
              <a:t>It was licensed under GNU General Public License, thus ensuring that the source codes will be free for all to copy, study and to change. </a:t>
            </a:r>
          </a:p>
          <a:p>
            <a:endParaRPr lang="en-US" altLang="en-US" dirty="0"/>
          </a:p>
        </p:txBody>
      </p:sp>
      <p:pic>
        <p:nvPicPr>
          <p:cNvPr id="8195" name="Rectangle 10752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752600"/>
            <a:ext cx="13716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Rectangl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2133600"/>
            <a:ext cx="117633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p>
            <a:r>
              <a:rPr lang="en-US" altLang="zh-TW"/>
              <a:t>Linux Today</a:t>
            </a:r>
            <a:endParaRPr lang="en-US" dirty="0"/>
          </a:p>
        </p:txBody>
      </p:sp>
      <p:sp>
        <p:nvSpPr>
          <p:cNvPr id="9219" name="Shape 2"/>
          <p:cNvSpPr>
            <a:spLocks noGrp="1"/>
          </p:cNvSpPr>
          <p:nvPr>
            <p:ph type="body" idx="1"/>
          </p:nvPr>
        </p:nvSpPr>
        <p:spPr/>
        <p:txBody>
          <a:bodyPr/>
          <a:lstStyle/>
          <a:p>
            <a:pPr lvl="1"/>
            <a:r>
              <a:rPr lang="en-US" altLang="zh-TW"/>
              <a:t>Linux has been used for many computing platforms</a:t>
            </a:r>
            <a:endParaRPr lang="en-US" altLang="en-US"/>
          </a:p>
          <a:p>
            <a:pPr lvl="2"/>
            <a:r>
              <a:rPr lang="en-US" altLang="zh-TW"/>
              <a:t>PC, PDA, Supercomputer,… </a:t>
            </a:r>
          </a:p>
          <a:p>
            <a:pPr lvl="1"/>
            <a:r>
              <a:rPr lang="en-US" altLang="zh-TW"/>
              <a:t>Not only character user interface but graphical user interface is available</a:t>
            </a:r>
          </a:p>
          <a:p>
            <a:pPr lvl="1"/>
            <a:r>
              <a:rPr lang="en-US" altLang="zh-TW"/>
              <a:t>Commercial vendors moved in Linux itself to provide freely distributed code. They make their money by compiling up various software and gathering them in a distributable format</a:t>
            </a:r>
          </a:p>
          <a:p>
            <a:pPr lvl="2"/>
            <a:r>
              <a:rPr lang="en-US" altLang="zh-TW"/>
              <a:t>Red Hat, Slackware, etc</a:t>
            </a:r>
          </a:p>
          <a:p>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hape 60417"/>
          <p:cNvSpPr>
            <a:spLocks noGrp="1" noChangeArrowheads="1"/>
          </p:cNvSpPr>
          <p:nvPr>
            <p:ph type="title"/>
          </p:nvPr>
        </p:nvSpPr>
        <p:spPr/>
        <p:txBody>
          <a:bodyPr/>
          <a:lstStyle/>
          <a:p>
            <a:r>
              <a:rPr lang="en-US"/>
              <a:t>Growing and growing…</a:t>
            </a:r>
            <a:endParaRPr lang="en-US" dirty="0"/>
          </a:p>
        </p:txBody>
      </p:sp>
      <p:sp>
        <p:nvSpPr>
          <p:cNvPr id="5" name="Text Placeholder 4"/>
          <p:cNvSpPr>
            <a:spLocks noGrp="1"/>
          </p:cNvSpPr>
          <p:nvPr>
            <p:ph sz="half" idx="1"/>
          </p:nvPr>
        </p:nvSpPr>
        <p:spPr/>
        <p:txBody>
          <a:bodyPr/>
          <a:lstStyle/>
          <a:p>
            <a:r>
              <a:rPr lang="en-GB" altLang="en-US" dirty="0"/>
              <a:t>In order to encourage wide dissemination of his OS, Linus made the source code open to public. </a:t>
            </a:r>
          </a:p>
          <a:p>
            <a:r>
              <a:rPr lang="en-GB" altLang="en-US" dirty="0"/>
              <a:t>At the end of 1992 there were about a hundred Linux developers. Next year there were 1000. And the numbers multiplied every year.</a:t>
            </a:r>
          </a:p>
        </p:txBody>
      </p:sp>
      <p:grpSp>
        <p:nvGrpSpPr>
          <p:cNvPr id="10245" name="Group 10"/>
          <p:cNvGrpSpPr>
            <a:grpSpLocks/>
          </p:cNvGrpSpPr>
          <p:nvPr/>
        </p:nvGrpSpPr>
        <p:grpSpPr bwMode="auto">
          <a:xfrm>
            <a:off x="2895600" y="5367823"/>
            <a:ext cx="6021194" cy="393700"/>
            <a:chOff x="240" y="93"/>
            <a:chExt cx="4320" cy="248"/>
          </a:xfrm>
        </p:grpSpPr>
        <p:sp>
          <p:nvSpPr>
            <p:cNvPr id="10253" name="Rounded Rectangle 8203"/>
            <p:cNvSpPr>
              <a:spLocks noChangeArrowheads="1"/>
            </p:cNvSpPr>
            <p:nvPr/>
          </p:nvSpPr>
          <p:spPr bwMode="auto">
            <a:xfrm>
              <a:off x="240" y="144"/>
              <a:ext cx="4320" cy="144"/>
            </a:xfrm>
            <a:prstGeom prst="roundRect">
              <a:avLst>
                <a:gd name="adj" fmla="val 69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solidFill>
                  <a:srgbClr val="000000"/>
                </a:solidFill>
              </a:endParaRPr>
            </a:p>
          </p:txBody>
        </p:sp>
        <p:sp>
          <p:nvSpPr>
            <p:cNvPr id="10254" name="TextBox 8204"/>
            <p:cNvSpPr txBox="1">
              <a:spLocks noChangeArrowheads="1"/>
            </p:cNvSpPr>
            <p:nvPr/>
          </p:nvSpPr>
          <p:spPr bwMode="auto">
            <a:xfrm>
              <a:off x="240" y="93"/>
              <a:ext cx="4320"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ＭＳ Ｐゴシック" panose="020B0600070205080204" pitchFamily="34" charset="-128"/>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ＭＳ Ｐゴシック" panose="020B0600070205080204" pitchFamily="34" charset="-128"/>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ＭＳ Ｐゴシック" panose="020B0600070205080204" pitchFamily="34" charset="-128"/>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ＭＳ Ｐゴシック" panose="020B0600070205080204" pitchFamily="34" charset="-128"/>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ea typeface="ＭＳ Ｐゴシック" panose="020B0600070205080204" pitchFamily="34" charset="-128"/>
                </a:defRPr>
              </a:lvl9pPr>
            </a:lstStyle>
            <a:p>
              <a:pPr>
                <a:lnSpc>
                  <a:spcPct val="97000"/>
                </a:lnSpc>
                <a:buClr>
                  <a:srgbClr val="808080"/>
                </a:buClr>
                <a:buSzPct val="83000"/>
                <a:buFont typeface="Arial Narrow" panose="020B0606020202030204" pitchFamily="34" charset="0"/>
                <a:buNone/>
              </a:pPr>
              <a:r>
                <a:rPr lang="en-GB" altLang="en-US" sz="2000" b="1" dirty="0">
                  <a:solidFill>
                    <a:srgbClr val="808080"/>
                  </a:solidFill>
                  <a:latin typeface="Garamond" panose="02020404030301010803" pitchFamily="18" charset="0"/>
                </a:rPr>
                <a:t>If you run Linux, add your machine at </a:t>
              </a:r>
              <a:r>
                <a:rPr lang="en-GB" altLang="en-US" sz="2000" b="1" dirty="0">
                  <a:solidFill>
                    <a:srgbClr val="3366CC"/>
                  </a:solidFill>
                  <a:latin typeface="Garamond" panose="02020404030301010803" pitchFamily="18" charset="0"/>
                  <a:hlinkClick r:id="rId3"/>
                </a:rPr>
                <a:t>Linux Counter</a:t>
              </a:r>
              <a:endParaRPr lang="en-GB" altLang="en-US" sz="2000" b="1" dirty="0">
                <a:solidFill>
                  <a:srgbClr val="3366CC"/>
                </a:solidFill>
                <a:latin typeface="Garamond" panose="02020404030301010803" pitchFamily="18" charset="0"/>
              </a:endParaRPr>
            </a:p>
          </p:txBody>
        </p:sp>
      </p:grpSp>
      <p:pic>
        <p:nvPicPr>
          <p:cNvPr id="13" name="Picture 12"/>
          <p:cNvPicPr>
            <a:picLocks noChangeAspect="1"/>
          </p:cNvPicPr>
          <p:nvPr/>
        </p:nvPicPr>
        <p:blipFill>
          <a:blip r:embed="rId4"/>
          <a:stretch>
            <a:fillRect/>
          </a:stretch>
        </p:blipFill>
        <p:spPr>
          <a:xfrm>
            <a:off x="5244900" y="1417638"/>
            <a:ext cx="3476190" cy="375238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p>
            <a:r>
              <a:rPr lang="en-US"/>
              <a:t>Linux - free software</a:t>
            </a:r>
            <a:endParaRPr lang="en-US" dirty="0"/>
          </a:p>
        </p:txBody>
      </p:sp>
      <p:sp>
        <p:nvSpPr>
          <p:cNvPr id="12291" name="Shape 2"/>
          <p:cNvSpPr>
            <a:spLocks noGrp="1"/>
          </p:cNvSpPr>
          <p:nvPr>
            <p:ph type="body" idx="1"/>
          </p:nvPr>
        </p:nvSpPr>
        <p:spPr/>
        <p:txBody>
          <a:bodyPr/>
          <a:lstStyle/>
          <a:p>
            <a:r>
              <a:rPr lang="en-US" altLang="en-US" dirty="0"/>
              <a:t>Free software, as defined by the FSF (Free Software Foundation), is a </a:t>
            </a:r>
            <a:r>
              <a:rPr lang="en-US" altLang="en-US" b="1" dirty="0"/>
              <a:t>"matter of liberty, not price." </a:t>
            </a:r>
            <a:r>
              <a:rPr lang="en-US" altLang="en-US" dirty="0"/>
              <a:t>To qualify as free software by FSF standards, you must be able to: </a:t>
            </a:r>
          </a:p>
          <a:p>
            <a:pPr lvl="1"/>
            <a:r>
              <a:rPr lang="en-US" altLang="en-US" dirty="0"/>
              <a:t>Run the program for any purpose you want to, rather than be restricted in what you can use it for. </a:t>
            </a:r>
          </a:p>
          <a:p>
            <a:pPr lvl="1"/>
            <a:r>
              <a:rPr lang="en-US" altLang="en-US" dirty="0"/>
              <a:t>View the program's source code. </a:t>
            </a:r>
          </a:p>
          <a:p>
            <a:pPr lvl="1"/>
            <a:r>
              <a:rPr lang="en-US" altLang="en-US" dirty="0"/>
              <a:t>Study the program's source code and modify it if you need to. </a:t>
            </a:r>
          </a:p>
          <a:p>
            <a:pPr lvl="1"/>
            <a:r>
              <a:rPr lang="en-US" altLang="en-US" dirty="0"/>
              <a:t>Share the program with others. </a:t>
            </a:r>
          </a:p>
          <a:p>
            <a:pPr lvl="1"/>
            <a:r>
              <a:rPr lang="en-US" altLang="en-US" dirty="0"/>
              <a:t>Improve the program and release those improvements so that others can use them. </a:t>
            </a:r>
          </a:p>
          <a:p>
            <a:endParaRPr lang="en-US" altLang="en-US" dirty="0"/>
          </a:p>
        </p:txBody>
      </p:sp>
    </p:spTree>
  </p:cSld>
  <p:clrMapOvr>
    <a:masterClrMapping/>
  </p:clrMapOvr>
</p:sld>
</file>

<file path=ppt/theme/theme1.xml><?xml version="1.0" encoding="utf-8"?>
<a:theme xmlns:a="http://schemas.openxmlformats.org/drawingml/2006/main" name="UW-Theme-2017-St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UW-Theme-2017-Std" id="{2592A050-CE5C-479D-81E6-396BC84D06C1}" vid="{55816F76-E1E1-4143-A732-09BA3CCD84B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UW-Theme-2017-Std</Template>
  <TotalTime>12673</TotalTime>
  <Words>2394</Words>
  <Application>Microsoft Office PowerPoint</Application>
  <PresentationFormat>On-screen Show (4:3)</PresentationFormat>
  <Paragraphs>239</Paragraphs>
  <Slides>31</Slides>
  <Notes>20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ＭＳ Ｐゴシック</vt:lpstr>
      <vt:lpstr>Arial</vt:lpstr>
      <vt:lpstr>Arial Narrow</vt:lpstr>
      <vt:lpstr>Calibri</vt:lpstr>
      <vt:lpstr>Courier New</vt:lpstr>
      <vt:lpstr>Garamond</vt:lpstr>
      <vt:lpstr>ITC Stone Sans Std Semibold</vt:lpstr>
      <vt:lpstr>新細明體</vt:lpstr>
      <vt:lpstr>Wingdings</vt:lpstr>
      <vt:lpstr>UW-Theme-2017-Std</vt:lpstr>
      <vt:lpstr>Linux Introduction</vt:lpstr>
      <vt:lpstr>Overview</vt:lpstr>
      <vt:lpstr>Before Linux</vt:lpstr>
      <vt:lpstr>GNU project </vt:lpstr>
      <vt:lpstr>Beginning of Linux</vt:lpstr>
      <vt:lpstr>PowerPoint Presentation</vt:lpstr>
      <vt:lpstr>Linux Today</vt:lpstr>
      <vt:lpstr>Growing and growing…</vt:lpstr>
      <vt:lpstr>Linux - free software</vt:lpstr>
      <vt:lpstr>Linux Shell</vt:lpstr>
      <vt:lpstr>Linux Distributions</vt:lpstr>
      <vt:lpstr>Linux For Human Beings</vt:lpstr>
      <vt:lpstr>Gallery</vt:lpstr>
      <vt:lpstr>What is Ubuntu?</vt:lpstr>
      <vt:lpstr>Why Ubuntu?</vt:lpstr>
      <vt:lpstr>System requirments</vt:lpstr>
      <vt:lpstr>Ubuntu 8.10 distro includes</vt:lpstr>
      <vt:lpstr>Summary</vt:lpstr>
      <vt:lpstr>How to get Ubuntu</vt:lpstr>
      <vt:lpstr>Ubuntu alternatives</vt:lpstr>
      <vt:lpstr>System menu</vt:lpstr>
      <vt:lpstr>Some Applications</vt:lpstr>
      <vt:lpstr>Other software installed</vt:lpstr>
      <vt:lpstr>The Desktop Area</vt:lpstr>
      <vt:lpstr>PowerPoint Presentation</vt:lpstr>
      <vt:lpstr>File Management –  The Directory Tree</vt:lpstr>
      <vt:lpstr>The most important subdirectories inside the root directory are: </vt:lpstr>
      <vt:lpstr>The most important subdirectories inside the root directory are:</vt:lpstr>
      <vt:lpstr>Home directory</vt:lpstr>
      <vt:lpstr>PowerPoint Presentation</vt:lpstr>
      <vt:lpstr>References</vt:lpstr>
    </vt:vector>
  </TitlesOfParts>
  <Company>NJIT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Jolanta Soltis</dc:creator>
  <cp:lastModifiedBy>Richard Wilkinson</cp:lastModifiedBy>
  <cp:revision>116</cp:revision>
  <dcterms:created xsi:type="dcterms:W3CDTF">2006-02-08T14:21:14Z</dcterms:created>
  <dcterms:modified xsi:type="dcterms:W3CDTF">2017-03-25T15:39:55Z</dcterms:modified>
</cp:coreProperties>
</file>